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5"/>
  </p:notesMasterIdLst>
  <p:handoutMasterIdLst>
    <p:handoutMasterId r:id="rId16"/>
  </p:handoutMasterIdLst>
  <p:sldIdLst>
    <p:sldId id="289" r:id="rId5"/>
    <p:sldId id="270" r:id="rId6"/>
    <p:sldId id="286" r:id="rId7"/>
    <p:sldId id="292" r:id="rId8"/>
    <p:sldId id="291" r:id="rId9"/>
    <p:sldId id="273" r:id="rId10"/>
    <p:sldId id="290" r:id="rId11"/>
    <p:sldId id="268" r:id="rId12"/>
    <p:sldId id="287" r:id="rId13"/>
    <p:sldId id="28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A2"/>
    <a:srgbClr val="40404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2" d="100"/>
          <a:sy n="112" d="100"/>
        </p:scale>
        <p:origin x="91" y="374"/>
      </p:cViewPr>
      <p:guideLst>
        <p:guide pos="3840"/>
        <p:guide orient="horz" pos="216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2F7A84F-E231-42BE-A9F8-B5131853C8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CB813BC-9E49-4ABB-A3C3-CEE0885B027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EBDBEE-1FDA-4F57-947F-5759FA6ABC55}" type="datetimeFigureOut">
              <a:rPr lang="en-US" smtClean="0"/>
              <a:t>3/25/2021</a:t>
            </a:fld>
            <a:endParaRPr lang="en-US" dirty="0"/>
          </a:p>
        </p:txBody>
      </p:sp>
      <p:sp>
        <p:nvSpPr>
          <p:cNvPr id="4" name="Footer Placeholder 3">
            <a:extLst>
              <a:ext uri="{FF2B5EF4-FFF2-40B4-BE49-F238E27FC236}">
                <a16:creationId xmlns:a16="http://schemas.microsoft.com/office/drawing/2014/main" id="{47ADFF29-9BE4-4CDF-A198-BBEE303F0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D4AFC6-5A97-4417-A16A-485E5801A6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A8C659-3DDB-48CB-A056-6A658A161B7C}" type="slidenum">
              <a:rPr lang="en-US" smtClean="0"/>
              <a:t>‹#›</a:t>
            </a:fld>
            <a:endParaRPr lang="en-US" dirty="0"/>
          </a:p>
        </p:txBody>
      </p:sp>
    </p:spTree>
    <p:extLst>
      <p:ext uri="{BB962C8B-B14F-4D97-AF65-F5344CB8AC3E}">
        <p14:creationId xmlns:p14="http://schemas.microsoft.com/office/powerpoint/2010/main" val="2360767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t>3/25/2021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t>‹#›</a:t>
            </a:fld>
            <a:endParaRPr lang="en-US" dirty="0"/>
          </a:p>
        </p:txBody>
      </p:sp>
    </p:spTree>
    <p:extLst>
      <p:ext uri="{BB962C8B-B14F-4D97-AF65-F5344CB8AC3E}">
        <p14:creationId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a:t>
            </a:fld>
            <a:endParaRPr lang="en-US" dirty="0"/>
          </a:p>
        </p:txBody>
      </p:sp>
    </p:spTree>
    <p:extLst>
      <p:ext uri="{BB962C8B-B14F-4D97-AF65-F5344CB8AC3E}">
        <p14:creationId xmlns:p14="http://schemas.microsoft.com/office/powerpoint/2010/main" val="3228853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10</a:t>
            </a:fld>
            <a:endParaRPr lang="en-US" dirty="0"/>
          </a:p>
        </p:txBody>
      </p:sp>
    </p:spTree>
    <p:extLst>
      <p:ext uri="{BB962C8B-B14F-4D97-AF65-F5344CB8AC3E}">
        <p14:creationId xmlns:p14="http://schemas.microsoft.com/office/powerpoint/2010/main" val="403274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2</a:t>
            </a:fld>
            <a:endParaRPr lang="en-US" dirty="0"/>
          </a:p>
        </p:txBody>
      </p:sp>
    </p:spTree>
    <p:extLst>
      <p:ext uri="{BB962C8B-B14F-4D97-AF65-F5344CB8AC3E}">
        <p14:creationId xmlns:p14="http://schemas.microsoft.com/office/powerpoint/2010/main" val="1912317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3</a:t>
            </a:fld>
            <a:endParaRPr lang="en-US" dirty="0"/>
          </a:p>
        </p:txBody>
      </p:sp>
    </p:spTree>
    <p:extLst>
      <p:ext uri="{BB962C8B-B14F-4D97-AF65-F5344CB8AC3E}">
        <p14:creationId xmlns:p14="http://schemas.microsoft.com/office/powerpoint/2010/main" val="2609089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4</a:t>
            </a:fld>
            <a:endParaRPr lang="en-US" dirty="0"/>
          </a:p>
        </p:txBody>
      </p:sp>
    </p:spTree>
    <p:extLst>
      <p:ext uri="{BB962C8B-B14F-4D97-AF65-F5344CB8AC3E}">
        <p14:creationId xmlns:p14="http://schemas.microsoft.com/office/powerpoint/2010/main" val="893538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5</a:t>
            </a:fld>
            <a:endParaRPr lang="en-US" dirty="0"/>
          </a:p>
        </p:txBody>
      </p:sp>
    </p:spTree>
    <p:extLst>
      <p:ext uri="{BB962C8B-B14F-4D97-AF65-F5344CB8AC3E}">
        <p14:creationId xmlns:p14="http://schemas.microsoft.com/office/powerpoint/2010/main" val="3141029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6</a:t>
            </a:fld>
            <a:endParaRPr lang="en-US" dirty="0"/>
          </a:p>
        </p:txBody>
      </p:sp>
    </p:spTree>
    <p:extLst>
      <p:ext uri="{BB962C8B-B14F-4D97-AF65-F5344CB8AC3E}">
        <p14:creationId xmlns:p14="http://schemas.microsoft.com/office/powerpoint/2010/main" val="335417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7</a:t>
            </a:fld>
            <a:endParaRPr lang="en-US" dirty="0"/>
          </a:p>
        </p:txBody>
      </p:sp>
    </p:spTree>
    <p:extLst>
      <p:ext uri="{BB962C8B-B14F-4D97-AF65-F5344CB8AC3E}">
        <p14:creationId xmlns:p14="http://schemas.microsoft.com/office/powerpoint/2010/main" val="60457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8</a:t>
            </a:fld>
            <a:endParaRPr lang="en-US" dirty="0"/>
          </a:p>
        </p:txBody>
      </p:sp>
    </p:spTree>
    <p:extLst>
      <p:ext uri="{BB962C8B-B14F-4D97-AF65-F5344CB8AC3E}">
        <p14:creationId xmlns:p14="http://schemas.microsoft.com/office/powerpoint/2010/main" val="1327980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t>9</a:t>
            </a:fld>
            <a:endParaRPr lang="en-US" dirty="0"/>
          </a:p>
        </p:txBody>
      </p:sp>
    </p:spTree>
    <p:extLst>
      <p:ext uri="{BB962C8B-B14F-4D97-AF65-F5344CB8AC3E}">
        <p14:creationId xmlns:p14="http://schemas.microsoft.com/office/powerpoint/2010/main" val="3142064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mn-lt"/>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noProof="0" smtClean="0"/>
              <a:t>3/25/2021</a:t>
            </a:fld>
            <a:endParaRPr lang="en-US" noProof="0" dirty="0"/>
          </a:p>
        </p:txBody>
      </p:sp>
      <p:sp>
        <p:nvSpPr>
          <p:cNvPr id="5" name="Footer Placeholder 4">
            <a:extLst>
              <a:ext uri="{FF2B5EF4-FFF2-40B4-BE49-F238E27FC236}">
                <a16:creationId xmlns:a16="http://schemas.microsoft.com/office/drawing/2014/main" id="{5BED32F8-B0C7-4332-B0A5-BC19DD8C4CF5}"/>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Horisontal Content">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E4FD2CFF-0F3D-42BB-BBFF-903727B32640}"/>
              </a:ext>
            </a:extLst>
          </p:cNvPr>
          <p:cNvSpPr/>
          <p:nvPr userDrawn="1"/>
        </p:nvSpPr>
        <p:spPr>
          <a:xfrm>
            <a:off x="0" y="1562188"/>
            <a:ext cx="11269980" cy="2359660"/>
          </a:xfrm>
          <a:custGeom>
            <a:avLst/>
            <a:gdLst/>
            <a:ahLst/>
            <a:cxnLst/>
            <a:rect l="l" t="t" r="r" b="b"/>
            <a:pathLst>
              <a:path w="11269980" h="2359660">
                <a:moveTo>
                  <a:pt x="0" y="2359152"/>
                </a:moveTo>
                <a:lnTo>
                  <a:pt x="11269980" y="2359152"/>
                </a:lnTo>
                <a:lnTo>
                  <a:pt x="11269980" y="0"/>
                </a:lnTo>
                <a:lnTo>
                  <a:pt x="0" y="0"/>
                </a:lnTo>
                <a:lnTo>
                  <a:pt x="0" y="2359152"/>
                </a:lnTo>
                <a:close/>
              </a:path>
            </a:pathLst>
          </a:custGeom>
          <a:solidFill>
            <a:schemeClr val="accent2"/>
          </a:solidFill>
        </p:spPr>
        <p:txBody>
          <a:bodyPr wrap="square" lIns="0" tIns="0" rIns="0" bIns="0" rtlCol="0"/>
          <a:lstStyle/>
          <a:p>
            <a:endParaRPr lang="en-US" noProof="0" dirty="0"/>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4133087"/>
            <a:ext cx="10431780" cy="204387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9" name="Content Placeholder 3">
            <a:extLst>
              <a:ext uri="{FF2B5EF4-FFF2-40B4-BE49-F238E27FC236}">
                <a16:creationId xmlns:a16="http://schemas.microsoft.com/office/drawing/2014/main" id="{C1B0D46C-2987-401A-A0C4-CFB6F73E9D23}"/>
              </a:ext>
            </a:extLst>
          </p:cNvPr>
          <p:cNvSpPr>
            <a:spLocks noGrp="1"/>
          </p:cNvSpPr>
          <p:nvPr>
            <p:ph sz="half" idx="13"/>
          </p:nvPr>
        </p:nvSpPr>
        <p:spPr>
          <a:xfrm>
            <a:off x="844296" y="1788579"/>
            <a:ext cx="10425684" cy="190687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897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7202246-9B90-4CE1-AAF1-3328E51AE0A5}"/>
              </a:ext>
            </a:extLst>
          </p:cNvPr>
          <p:cNvSpPr>
            <a:spLocks noGrp="1"/>
          </p:cNvSpPr>
          <p:nvPr>
            <p:ph type="pic" sz="quarter" idx="13"/>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
        <p:nvSpPr>
          <p:cNvPr id="18" name="Content Placeholder 2">
            <a:extLst>
              <a:ext uri="{FF2B5EF4-FFF2-40B4-BE49-F238E27FC236}">
                <a16:creationId xmlns:a16="http://schemas.microsoft.com/office/drawing/2014/main" id="{843DF42B-5E6A-409A-A205-0B59AE5FBD98}"/>
              </a:ext>
            </a:extLst>
          </p:cNvPr>
          <p:cNvSpPr>
            <a:spLocks noGrp="1"/>
          </p:cNvSpPr>
          <p:nvPr>
            <p:ph sz="half" idx="15"/>
          </p:nvPr>
        </p:nvSpPr>
        <p:spPr>
          <a:xfrm>
            <a:off x="8530301" y="1690689"/>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9C7A202D-9C81-48E9-AC0B-E4DDE20AE14F}"/>
              </a:ext>
            </a:extLst>
          </p:cNvPr>
          <p:cNvSpPr>
            <a:spLocks noGrp="1"/>
          </p:cNvSpPr>
          <p:nvPr>
            <p:ph sz="half" idx="14"/>
          </p:nvPr>
        </p:nvSpPr>
        <p:spPr>
          <a:xfrm>
            <a:off x="4888689"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1337076" y="170282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25" name="Content Placeholder 2">
            <a:extLst>
              <a:ext uri="{FF2B5EF4-FFF2-40B4-BE49-F238E27FC236}">
                <a16:creationId xmlns:a16="http://schemas.microsoft.com/office/drawing/2014/main" id="{70506441-775A-4D93-ADE3-695C86D6699F}"/>
              </a:ext>
            </a:extLst>
          </p:cNvPr>
          <p:cNvSpPr>
            <a:spLocks noGrp="1"/>
          </p:cNvSpPr>
          <p:nvPr>
            <p:ph sz="half" idx="16"/>
          </p:nvPr>
        </p:nvSpPr>
        <p:spPr>
          <a:xfrm>
            <a:off x="8530301"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Content Placeholder 2">
            <a:extLst>
              <a:ext uri="{FF2B5EF4-FFF2-40B4-BE49-F238E27FC236}">
                <a16:creationId xmlns:a16="http://schemas.microsoft.com/office/drawing/2014/main" id="{FA00A08C-FA2D-44B5-9451-63F193A3E7B3}"/>
              </a:ext>
            </a:extLst>
          </p:cNvPr>
          <p:cNvSpPr>
            <a:spLocks noGrp="1"/>
          </p:cNvSpPr>
          <p:nvPr>
            <p:ph sz="half" idx="17"/>
          </p:nvPr>
        </p:nvSpPr>
        <p:spPr>
          <a:xfrm>
            <a:off x="4888689"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Content Placeholder 2">
            <a:extLst>
              <a:ext uri="{FF2B5EF4-FFF2-40B4-BE49-F238E27FC236}">
                <a16:creationId xmlns:a16="http://schemas.microsoft.com/office/drawing/2014/main" id="{6A8F9540-8D26-4ADA-88E6-B9A742232C2D}"/>
              </a:ext>
            </a:extLst>
          </p:cNvPr>
          <p:cNvSpPr>
            <a:spLocks noGrp="1"/>
          </p:cNvSpPr>
          <p:nvPr>
            <p:ph sz="half" idx="18"/>
          </p:nvPr>
        </p:nvSpPr>
        <p:spPr>
          <a:xfrm>
            <a:off x="1337076" y="3849456"/>
            <a:ext cx="3148965" cy="1922438"/>
          </a:xfrm>
        </p:spPr>
        <p:txBody>
          <a:bodyPr>
            <a:no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 name="Picture Placeholder 28">
            <a:extLst>
              <a:ext uri="{FF2B5EF4-FFF2-40B4-BE49-F238E27FC236}">
                <a16:creationId xmlns:a16="http://schemas.microsoft.com/office/drawing/2014/main" id="{3D7801BA-80A8-4F2C-90C8-155E6210A852}"/>
              </a:ext>
            </a:extLst>
          </p:cNvPr>
          <p:cNvSpPr>
            <a:spLocks noGrp="1"/>
          </p:cNvSpPr>
          <p:nvPr>
            <p:ph type="pic" sz="quarter" idx="19"/>
          </p:nvPr>
        </p:nvSpPr>
        <p:spPr>
          <a:xfrm>
            <a:off x="947634"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0" name="Picture Placeholder 28">
            <a:extLst>
              <a:ext uri="{FF2B5EF4-FFF2-40B4-BE49-F238E27FC236}">
                <a16:creationId xmlns:a16="http://schemas.microsoft.com/office/drawing/2014/main" id="{99C7ED62-8CE2-417B-9E03-DB47D419110B}"/>
              </a:ext>
            </a:extLst>
          </p:cNvPr>
          <p:cNvSpPr>
            <a:spLocks noGrp="1"/>
          </p:cNvSpPr>
          <p:nvPr>
            <p:ph type="pic" sz="quarter" idx="20"/>
          </p:nvPr>
        </p:nvSpPr>
        <p:spPr>
          <a:xfrm>
            <a:off x="4499246"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1" name="Picture Placeholder 28">
            <a:extLst>
              <a:ext uri="{FF2B5EF4-FFF2-40B4-BE49-F238E27FC236}">
                <a16:creationId xmlns:a16="http://schemas.microsoft.com/office/drawing/2014/main" id="{96383197-4013-4D5E-BF47-64BD2386A4D6}"/>
              </a:ext>
            </a:extLst>
          </p:cNvPr>
          <p:cNvSpPr>
            <a:spLocks noGrp="1"/>
          </p:cNvSpPr>
          <p:nvPr>
            <p:ph type="pic" sz="quarter" idx="21"/>
          </p:nvPr>
        </p:nvSpPr>
        <p:spPr>
          <a:xfrm>
            <a:off x="8126282" y="1679576"/>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2" name="Picture Placeholder 28">
            <a:extLst>
              <a:ext uri="{FF2B5EF4-FFF2-40B4-BE49-F238E27FC236}">
                <a16:creationId xmlns:a16="http://schemas.microsoft.com/office/drawing/2014/main" id="{B2568099-B430-4F70-A248-1840860FFEED}"/>
              </a:ext>
            </a:extLst>
          </p:cNvPr>
          <p:cNvSpPr>
            <a:spLocks noGrp="1"/>
          </p:cNvSpPr>
          <p:nvPr>
            <p:ph type="pic" sz="quarter" idx="22"/>
          </p:nvPr>
        </p:nvSpPr>
        <p:spPr>
          <a:xfrm>
            <a:off x="947634"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3" name="Picture Placeholder 28">
            <a:extLst>
              <a:ext uri="{FF2B5EF4-FFF2-40B4-BE49-F238E27FC236}">
                <a16:creationId xmlns:a16="http://schemas.microsoft.com/office/drawing/2014/main" id="{82A0F640-3653-4074-BEAA-B09FF6E0B391}"/>
              </a:ext>
            </a:extLst>
          </p:cNvPr>
          <p:cNvSpPr>
            <a:spLocks noGrp="1"/>
          </p:cNvSpPr>
          <p:nvPr>
            <p:ph type="pic" sz="quarter" idx="23"/>
          </p:nvPr>
        </p:nvSpPr>
        <p:spPr>
          <a:xfrm>
            <a:off x="4499246"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
        <p:nvSpPr>
          <p:cNvPr id="34" name="Picture Placeholder 28">
            <a:extLst>
              <a:ext uri="{FF2B5EF4-FFF2-40B4-BE49-F238E27FC236}">
                <a16:creationId xmlns:a16="http://schemas.microsoft.com/office/drawing/2014/main" id="{1723BD4F-261F-418F-B763-09039D2CA7B6}"/>
              </a:ext>
            </a:extLst>
          </p:cNvPr>
          <p:cNvSpPr>
            <a:spLocks noGrp="1"/>
          </p:cNvSpPr>
          <p:nvPr>
            <p:ph type="pic" sz="quarter" idx="24"/>
          </p:nvPr>
        </p:nvSpPr>
        <p:spPr>
          <a:xfrm>
            <a:off x="8126282" y="3792079"/>
            <a:ext cx="376237" cy="376237"/>
          </a:xfrm>
        </p:spPr>
        <p:txBody>
          <a:bodyPr>
            <a:norm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667104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noProof="0"/>
              <a:t>Click icon to add picture</a:t>
            </a:r>
            <a:endParaRPr lang="en-US" noProof="0" dirty="0"/>
          </a:p>
        </p:txBody>
      </p:sp>
      <p:sp>
        <p:nvSpPr>
          <p:cNvPr id="10" name="object 3">
            <a:extLst>
              <a:ext uri="{FF2B5EF4-FFF2-40B4-BE49-F238E27FC236}">
                <a16:creationId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3/25/2021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75339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
        <p:nvSpPr>
          <p:cNvPr id="12" name="Picture Placeholder 11">
            <a:extLst>
              <a:ext uri="{FF2B5EF4-FFF2-40B4-BE49-F238E27FC236}">
                <a16:creationId xmlns:a16="http://schemas.microsoft.com/office/drawing/2014/main" id="{B15EEB49-54F4-404C-9B31-AD488BFCB2E0}"/>
              </a:ext>
            </a:extLst>
          </p:cNvPr>
          <p:cNvSpPr>
            <a:spLocks noGrp="1"/>
          </p:cNvSpPr>
          <p:nvPr>
            <p:ph type="pic" sz="quarter" idx="14"/>
          </p:nvPr>
        </p:nvSpPr>
        <p:spPr>
          <a:xfrm>
            <a:off x="1772412" y="2219248"/>
            <a:ext cx="2414016" cy="2414016"/>
          </a:xfrm>
          <a:prstGeom prst="ellipse">
            <a:avLst/>
          </a:prstGeom>
          <a:noFill/>
          <a:ln w="387350">
            <a:noFill/>
          </a:ln>
        </p:spPr>
        <p:txBody>
          <a:bodyPr/>
          <a:lstStyle/>
          <a:p>
            <a:r>
              <a:rPr lang="en-US" noProof="0"/>
              <a:t>Click icon to add picture</a:t>
            </a:r>
            <a:endParaRPr lang="en-US" noProof="0" dirty="0"/>
          </a:p>
        </p:txBody>
      </p:sp>
      <p:sp>
        <p:nvSpPr>
          <p:cNvPr id="17" name="Picture Placeholder 11">
            <a:extLst>
              <a:ext uri="{FF2B5EF4-FFF2-40B4-BE49-F238E27FC236}">
                <a16:creationId xmlns:a16="http://schemas.microsoft.com/office/drawing/2014/main" id="{6B2DD458-866A-421E-9AD0-B0D9E1195728}"/>
              </a:ext>
            </a:extLst>
          </p:cNvPr>
          <p:cNvSpPr>
            <a:spLocks noGrp="1"/>
          </p:cNvSpPr>
          <p:nvPr>
            <p:ph type="pic" sz="quarter" idx="17"/>
          </p:nvPr>
        </p:nvSpPr>
        <p:spPr>
          <a:xfrm>
            <a:off x="8005572" y="2196083"/>
            <a:ext cx="2414016" cy="2414016"/>
          </a:xfrm>
          <a:prstGeom prst="ellipse">
            <a:avLst/>
          </a:prstGeom>
          <a:noFill/>
          <a:ln w="387350">
            <a:noFill/>
          </a:ln>
        </p:spPr>
        <p:txBody>
          <a:bodyPr/>
          <a:lstStyle/>
          <a:p>
            <a:r>
              <a:rPr lang="en-US" noProof="0"/>
              <a:t>Click icon to add picture</a:t>
            </a:r>
            <a:endParaRPr lang="en-US" noProof="0" dirty="0"/>
          </a:p>
        </p:txBody>
      </p:sp>
      <p:sp>
        <p:nvSpPr>
          <p:cNvPr id="14" name="Picture Placeholder 11">
            <a:extLst>
              <a:ext uri="{FF2B5EF4-FFF2-40B4-BE49-F238E27FC236}">
                <a16:creationId xmlns:a16="http://schemas.microsoft.com/office/drawing/2014/main" id="{57A4D097-9603-42DC-888D-8039CE6ADC94}"/>
              </a:ext>
            </a:extLst>
          </p:cNvPr>
          <p:cNvSpPr>
            <a:spLocks noGrp="1"/>
          </p:cNvSpPr>
          <p:nvPr>
            <p:ph type="pic" sz="quarter" idx="16"/>
          </p:nvPr>
        </p:nvSpPr>
        <p:spPr>
          <a:xfrm>
            <a:off x="4587240" y="2019165"/>
            <a:ext cx="3017520" cy="3017520"/>
          </a:xfrm>
          <a:prstGeom prst="ellipse">
            <a:avLst/>
          </a:prstGeom>
          <a:noFill/>
        </p:spPr>
        <p:txBody>
          <a:bodyPr/>
          <a:lstStyle/>
          <a:p>
            <a:r>
              <a:rPr lang="en-US" noProof="0"/>
              <a:t>Click icon to add picture</a:t>
            </a:r>
            <a:endParaRPr lang="en-US" noProof="0" dirty="0"/>
          </a:p>
        </p:txBody>
      </p:sp>
      <p:sp>
        <p:nvSpPr>
          <p:cNvPr id="25" name="Text Placeholder 23">
            <a:extLst>
              <a:ext uri="{FF2B5EF4-FFF2-40B4-BE49-F238E27FC236}">
                <a16:creationId xmlns:a16="http://schemas.microsoft.com/office/drawing/2014/main" id="{B9B9E0BA-35AD-4D69-9A03-35F2509C2C27}"/>
              </a:ext>
            </a:extLst>
          </p:cNvPr>
          <p:cNvSpPr>
            <a:spLocks noGrp="1"/>
          </p:cNvSpPr>
          <p:nvPr>
            <p:ph type="body" sz="quarter" idx="19"/>
          </p:nvPr>
        </p:nvSpPr>
        <p:spPr>
          <a:xfrm>
            <a:off x="1612900"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6" name="Text Placeholder 23">
            <a:extLst>
              <a:ext uri="{FF2B5EF4-FFF2-40B4-BE49-F238E27FC236}">
                <a16:creationId xmlns:a16="http://schemas.microsoft.com/office/drawing/2014/main" id="{B1CC61B3-695C-423D-8F0B-45674DC932B3}"/>
              </a:ext>
            </a:extLst>
          </p:cNvPr>
          <p:cNvSpPr>
            <a:spLocks noGrp="1"/>
          </p:cNvSpPr>
          <p:nvPr>
            <p:ph type="body" sz="quarter" idx="20"/>
          </p:nvPr>
        </p:nvSpPr>
        <p:spPr>
          <a:xfrm>
            <a:off x="4745831" y="5236700"/>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7" name="Text Placeholder 23">
            <a:extLst>
              <a:ext uri="{FF2B5EF4-FFF2-40B4-BE49-F238E27FC236}">
                <a16:creationId xmlns:a16="http://schemas.microsoft.com/office/drawing/2014/main" id="{B870F23E-35A1-4942-A685-641AA883066A}"/>
              </a:ext>
            </a:extLst>
          </p:cNvPr>
          <p:cNvSpPr>
            <a:spLocks noGrp="1"/>
          </p:cNvSpPr>
          <p:nvPr>
            <p:ph type="body" sz="quarter" idx="21"/>
          </p:nvPr>
        </p:nvSpPr>
        <p:spPr>
          <a:xfrm>
            <a:off x="7878762" y="5033963"/>
            <a:ext cx="2700338" cy="738187"/>
          </a:xfrm>
        </p:spPr>
        <p:txBody>
          <a:bodyPr>
            <a:normAutofit/>
          </a:bodyPr>
          <a:lstStyle>
            <a:lvl1pPr marL="0" indent="0" algn="ctr">
              <a:buNone/>
              <a:defRPr sz="2000">
                <a:solidFill>
                  <a:schemeClr val="bg1">
                    <a:lumMod val="95000"/>
                  </a:schemeClr>
                </a:solidFill>
                <a:latin typeface="+mj-lt"/>
              </a:defRPr>
            </a:lvl1pPr>
          </a:lstStyle>
          <a:p>
            <a:pPr lvl="0"/>
            <a:r>
              <a:rPr lang="en-US" noProof="0"/>
              <a:t>Click to edit Master text styles</a:t>
            </a:r>
          </a:p>
        </p:txBody>
      </p:sp>
      <p:sp>
        <p:nvSpPr>
          <p:cNvPr id="29" name="Picture Placeholder 28">
            <a:extLst>
              <a:ext uri="{FF2B5EF4-FFF2-40B4-BE49-F238E27FC236}">
                <a16:creationId xmlns:a16="http://schemas.microsoft.com/office/drawing/2014/main" id="{863B8202-88BB-4ED4-B936-9D9C0B4C8D17}"/>
              </a:ext>
            </a:extLst>
          </p:cNvPr>
          <p:cNvSpPr>
            <a:spLocks noGrp="1"/>
          </p:cNvSpPr>
          <p:nvPr>
            <p:ph type="pic" sz="quarter" idx="22"/>
          </p:nvPr>
        </p:nvSpPr>
        <p:spPr>
          <a:xfrm>
            <a:off x="0" y="0"/>
            <a:ext cx="12192000" cy="6858000"/>
          </a:xfrm>
        </p:spPr>
        <p:txBody>
          <a:bodyP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49992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11141-A77D-4E0E-8CAF-4CD3B279937B}"/>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017EFDE0-5A54-402A-B0C3-6BC0BB739C25}"/>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noProof="0" smtClean="0"/>
              <a:t>3/25/2021</a:t>
            </a:fld>
            <a:endParaRPr lang="en-US" noProof="0" dirty="0"/>
          </a:p>
        </p:txBody>
      </p:sp>
      <p:sp>
        <p:nvSpPr>
          <p:cNvPr id="5" name="Footer Placeholder 4">
            <a:extLst>
              <a:ext uri="{FF2B5EF4-FFF2-40B4-BE49-F238E27FC236}">
                <a16:creationId xmlns:a16="http://schemas.microsoft.com/office/drawing/2014/main" id="{512064AD-EDC3-4B13-8CD6-49EB60099ED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noProof="0" smtClean="0"/>
              <a:t>3/25/2021</a:t>
            </a:fld>
            <a:endParaRPr lang="en-US" noProof="0" dirty="0"/>
          </a:p>
        </p:txBody>
      </p:sp>
      <p:sp>
        <p:nvSpPr>
          <p:cNvPr id="5" name="Footer Placeholder 4">
            <a:extLst>
              <a:ext uri="{FF2B5EF4-FFF2-40B4-BE49-F238E27FC236}">
                <a16:creationId xmlns:a16="http://schemas.microsoft.com/office/drawing/2014/main" id="{44E7D103-1290-4592-B37C-19C9C9DBEAE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
        <p:nvSpPr>
          <p:cNvPr id="2" name="Title 1">
            <a:extLst>
              <a:ext uri="{FF2B5EF4-FFF2-40B4-BE49-F238E27FC236}">
                <a16:creationId xmlns:a16="http://schemas.microsoft.com/office/drawing/2014/main" id="{E7F76098-6FA1-470A-BEF4-E4B0AC75E8F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a:extLst>
              <a:ext uri="{FF2B5EF4-FFF2-40B4-BE49-F238E27FC236}">
                <a16:creationId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90C776CB-2819-4488-9012-A6EA22079A47}"/>
              </a:ext>
            </a:extLst>
          </p:cNvPr>
          <p:cNvSpPr>
            <a:spLocks noGrp="1"/>
          </p:cNvSpPr>
          <p:nvPr>
            <p:ph type="ftr" sz="quarter" idx="11"/>
          </p:nvPr>
        </p:nvSpPr>
        <p:spPr/>
        <p:txBody>
          <a:bodyPr/>
          <a:lstStyle/>
          <a:p>
            <a:endParaRPr lang="en-US" noProof="0" dirty="0"/>
          </a:p>
        </p:txBody>
      </p:sp>
    </p:spTree>
    <p:extLst>
      <p:ext uri="{BB962C8B-B14F-4D97-AF65-F5344CB8AC3E}">
        <p14:creationId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a:extLst>
              <a:ext uri="{FF2B5EF4-FFF2-40B4-BE49-F238E27FC236}">
                <a16:creationId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a:extLst>
              <a:ext uri="{FF2B5EF4-FFF2-40B4-BE49-F238E27FC236}">
                <a16:creationId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noProof="0" smtClean="0"/>
              <a:t>3/25/2021</a:t>
            </a:fld>
            <a:endParaRPr lang="en-US" noProof="0" dirty="0"/>
          </a:p>
        </p:txBody>
      </p:sp>
      <p:sp>
        <p:nvSpPr>
          <p:cNvPr id="8" name="Footer Placeholder 7">
            <a:extLst>
              <a:ext uri="{FF2B5EF4-FFF2-40B4-BE49-F238E27FC236}">
                <a16:creationId xmlns:a16="http://schemas.microsoft.com/office/drawing/2014/main" id="{F2607AC3-2220-4DDA-A22A-C404538FE48E}"/>
              </a:ext>
            </a:extLst>
          </p:cNvPr>
          <p:cNvSpPr>
            <a:spLocks noGrp="1"/>
          </p:cNvSpPr>
          <p:nvPr>
            <p:ph type="ftr" sz="quarter" idx="11"/>
          </p:nvPr>
        </p:nvSpPr>
        <p:spPr/>
        <p:txBody>
          <a:bodyPr/>
          <a:lstStyle/>
          <a:p>
            <a:endParaRPr lang="en-US" noProof="0" dirty="0"/>
          </a:p>
        </p:txBody>
      </p:sp>
      <p:sp>
        <p:nvSpPr>
          <p:cNvPr id="9" name="Slide Number Placeholder 8">
            <a:extLst>
              <a:ext uri="{FF2B5EF4-FFF2-40B4-BE49-F238E27FC236}">
                <a16:creationId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9EF5-3FD9-4423-A9E8-B67B4E902E9B}"/>
              </a:ext>
            </a:extLst>
          </p:cNvPr>
          <p:cNvSpPr>
            <a:spLocks noGrp="1"/>
          </p:cNvSpPr>
          <p:nvPr>
            <p:ph type="title"/>
          </p:nvPr>
        </p:nvSpPr>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noProof="0" smtClean="0"/>
              <a:t>3/25/2021</a:t>
            </a:fld>
            <a:endParaRPr lang="en-US" noProof="0" dirty="0"/>
          </a:p>
        </p:txBody>
      </p:sp>
      <p:sp>
        <p:nvSpPr>
          <p:cNvPr id="4" name="Footer Placeholder 3">
            <a:extLst>
              <a:ext uri="{FF2B5EF4-FFF2-40B4-BE49-F238E27FC236}">
                <a16:creationId xmlns:a16="http://schemas.microsoft.com/office/drawing/2014/main" id="{8EC85CB6-0880-4BF0-8E98-291E70C71377}"/>
              </a:ext>
            </a:extLst>
          </p:cNvPr>
          <p:cNvSpPr>
            <a:spLocks noGrp="1"/>
          </p:cNvSpPr>
          <p:nvPr>
            <p:ph type="ftr" sz="quarter" idx="11"/>
          </p:nvPr>
        </p:nvSpPr>
        <p:spPr/>
        <p:txBody>
          <a:bodyPr/>
          <a:lstStyle/>
          <a:p>
            <a:endParaRPr lang="en-US" noProof="0" dirty="0"/>
          </a:p>
        </p:txBody>
      </p:sp>
      <p:sp>
        <p:nvSpPr>
          <p:cNvPr id="5" name="Slide Number Placeholder 4">
            <a:extLst>
              <a:ext uri="{FF2B5EF4-FFF2-40B4-BE49-F238E27FC236}">
                <a16:creationId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noProof="0" smtClean="0"/>
              <a:t>3/25/2021</a:t>
            </a:fld>
            <a:endParaRPr lang="en-US" noProof="0" dirty="0"/>
          </a:p>
        </p:txBody>
      </p:sp>
      <p:sp>
        <p:nvSpPr>
          <p:cNvPr id="3" name="Footer Placeholder 2">
            <a:extLst>
              <a:ext uri="{FF2B5EF4-FFF2-40B4-BE49-F238E27FC236}">
                <a16:creationId xmlns:a16="http://schemas.microsoft.com/office/drawing/2014/main" id="{4543EBDF-D696-42F7-B962-56F5FEE120CC}"/>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Content Placeholder 2">
            <a:extLst>
              <a:ext uri="{FF2B5EF4-FFF2-40B4-BE49-F238E27FC236}">
                <a16:creationId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7B9E2482-2E7D-4868-95A7-4A55B40FECE1}"/>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3" name="Picture Placeholder 2">
            <a:extLst>
              <a:ext uri="{FF2B5EF4-FFF2-40B4-BE49-F238E27FC236}">
                <a16:creationId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a:extLst>
              <a:ext uri="{FF2B5EF4-FFF2-40B4-BE49-F238E27FC236}">
                <a16:creationId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noProof="0" smtClean="0"/>
              <a:t>3/25/2021</a:t>
            </a:fld>
            <a:endParaRPr lang="en-US" noProof="0" dirty="0"/>
          </a:p>
        </p:txBody>
      </p:sp>
      <p:sp>
        <p:nvSpPr>
          <p:cNvPr id="6" name="Footer Placeholder 5">
            <a:extLst>
              <a:ext uri="{FF2B5EF4-FFF2-40B4-BE49-F238E27FC236}">
                <a16:creationId xmlns:a16="http://schemas.microsoft.com/office/drawing/2014/main" id="{99FD472E-6334-4051-B4D9-6361A819F792}"/>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noProof="0" smtClean="0"/>
              <a:t>‹#›</a:t>
            </a:fld>
            <a:endParaRPr lang="en-US" noProof="0" dirty="0"/>
          </a:p>
        </p:txBody>
      </p:sp>
    </p:spTree>
    <p:extLst>
      <p:ext uri="{BB962C8B-B14F-4D97-AF65-F5344CB8AC3E}">
        <p14:creationId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t>3/25/2021</a:t>
            </a:fld>
            <a:endParaRPr lang="en-US" noProof="0" dirty="0"/>
          </a:p>
        </p:txBody>
      </p:sp>
      <p:sp>
        <p:nvSpPr>
          <p:cNvPr id="5" name="Footer Placeholder 4">
            <a:extLst>
              <a:ext uri="{FF2B5EF4-FFF2-40B4-BE49-F238E27FC236}">
                <a16:creationId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en.wikipedia.org/wiki/List_of_Melbourne_suburb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745F20-F130-4708-BD5A-1A4FF4BE4D0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1" cy="6858000"/>
          </a:xfrm>
          <a:prstGeom prst="rect">
            <a:avLst/>
          </a:prstGeom>
        </p:spPr>
      </p:pic>
      <p:sp>
        <p:nvSpPr>
          <p:cNvPr id="4" name="object 3" descr="People with documents">
            <a:extLst>
              <a:ext uri="{FF2B5EF4-FFF2-40B4-BE49-F238E27FC236}">
                <a16:creationId xmlns:a16="http://schemas.microsoft.com/office/drawing/2014/main" id="{0CA2E80D-F3EC-4A5F-8E65-56FEA206EE0F}"/>
              </a:ext>
            </a:extLst>
          </p:cNvPr>
          <p:cNvSpPr/>
          <p:nvPr/>
        </p:nvSpPr>
        <p:spPr bwMode="ltGray">
          <a:xfrm>
            <a:off x="2540" y="0"/>
            <a:ext cx="1218946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AFB6C91D-4B22-49F1-9A0B-ABEB9E1F5A26}"/>
              </a:ext>
            </a:extLst>
          </p:cNvPr>
          <p:cNvSpPr>
            <a:spLocks noGrp="1"/>
          </p:cNvSpPr>
          <p:nvPr>
            <p:ph type="ctrTitle"/>
          </p:nvPr>
        </p:nvSpPr>
        <p:spPr bwMode="ltGray"/>
        <p:txBody>
          <a:bodyPr>
            <a:normAutofit/>
          </a:bodyPr>
          <a:lstStyle/>
          <a:p>
            <a:pPr>
              <a:lnSpc>
                <a:spcPct val="125000"/>
              </a:lnSpc>
            </a:pPr>
            <a:r>
              <a:rPr lang="en-US" sz="5000" dirty="0">
                <a:solidFill>
                  <a:schemeClr val="bg1"/>
                </a:solidFill>
              </a:rPr>
              <a:t>IBM Data Science</a:t>
            </a:r>
            <a:br>
              <a:rPr lang="en-US" sz="5000" dirty="0">
                <a:solidFill>
                  <a:schemeClr val="bg1"/>
                </a:solidFill>
              </a:rPr>
            </a:br>
            <a:r>
              <a:rPr lang="en-US" sz="5000" dirty="0">
                <a:solidFill>
                  <a:schemeClr val="bg1"/>
                </a:solidFill>
              </a:rPr>
              <a:t>Capstone Project</a:t>
            </a:r>
          </a:p>
        </p:txBody>
      </p:sp>
      <p:sp>
        <p:nvSpPr>
          <p:cNvPr id="3" name="Subtitle 2">
            <a:extLst>
              <a:ext uri="{FF2B5EF4-FFF2-40B4-BE49-F238E27FC236}">
                <a16:creationId xmlns:a16="http://schemas.microsoft.com/office/drawing/2014/main" id="{2F8CF06A-B594-4BA2-8B1E-D649096D742F}"/>
              </a:ext>
            </a:extLst>
          </p:cNvPr>
          <p:cNvSpPr>
            <a:spLocks noGrp="1"/>
          </p:cNvSpPr>
          <p:nvPr>
            <p:ph type="subTitle" idx="1"/>
          </p:nvPr>
        </p:nvSpPr>
        <p:spPr bwMode="blackGray">
          <a:xfrm>
            <a:off x="4044000" y="4221162"/>
            <a:ext cx="4104000" cy="882001"/>
          </a:xfrm>
          <a:solidFill>
            <a:schemeClr val="accent2">
              <a:alpha val="90000"/>
            </a:schemeClr>
          </a:solidFill>
        </p:spPr>
        <p:txBody>
          <a:bodyPr anchor="ctr" anchorCtr="0">
            <a:normAutofit/>
          </a:bodyPr>
          <a:lstStyle/>
          <a:p>
            <a:r>
              <a:rPr lang="en-US" sz="1600" dirty="0"/>
              <a:t>By Nicolas </a:t>
            </a:r>
            <a:r>
              <a:rPr lang="en-US" sz="1600" dirty="0" err="1"/>
              <a:t>Dinh</a:t>
            </a:r>
            <a:endParaRPr lang="en-US" sz="1600" b="1" i="1" spc="65" dirty="0">
              <a:solidFill>
                <a:schemeClr val="accent1"/>
              </a:solidFill>
              <a:cs typeface="Arial"/>
            </a:endParaRPr>
          </a:p>
        </p:txBody>
      </p:sp>
      <p:sp>
        <p:nvSpPr>
          <p:cNvPr id="6" name="object 7" descr="Beige rectangle">
            <a:extLst>
              <a:ext uri="{FF2B5EF4-FFF2-40B4-BE49-F238E27FC236}">
                <a16:creationId xmlns:a16="http://schemas.microsoft.com/office/drawing/2014/main" id="{B36975AA-C62E-46BE-9382-E2CF56FDF817}"/>
              </a:ext>
            </a:extLst>
          </p:cNvPr>
          <p:cNvSpPr/>
          <p:nvPr/>
        </p:nvSpPr>
        <p:spPr bwMode="white">
          <a:xfrm>
            <a:off x="4044000" y="3229869"/>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Tree>
    <p:extLst>
      <p:ext uri="{BB962C8B-B14F-4D97-AF65-F5344CB8AC3E}">
        <p14:creationId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25 Presentation Backgrounds that Grab Your Attention | Prezi Blog | Presentation  backgrounds, Background images, Stock images free">
            <a:extLst>
              <a:ext uri="{FF2B5EF4-FFF2-40B4-BE49-F238E27FC236}">
                <a16:creationId xmlns:a16="http://schemas.microsoft.com/office/drawing/2014/main" id="{EE1A2162-079C-4232-A7AD-0BCEBCF05B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object 3" descr="Blue rectangle">
            <a:extLst>
              <a:ext uri="{FF2B5EF4-FFF2-40B4-BE49-F238E27FC236}">
                <a16:creationId xmlns:a16="http://schemas.microsoft.com/office/drawing/2014/main" id="{90F7BA9F-2E77-4894-8841-18A34CA87319}"/>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5" name="Content Placeholder 4">
            <a:extLst>
              <a:ext uri="{FF2B5EF4-FFF2-40B4-BE49-F238E27FC236}">
                <a16:creationId xmlns:a16="http://schemas.microsoft.com/office/drawing/2014/main" id="{D5537408-2125-4CE5-92A7-F7E0FCBA31D0}"/>
              </a:ext>
            </a:extLst>
          </p:cNvPr>
          <p:cNvSpPr txBox="1">
            <a:spLocks/>
          </p:cNvSpPr>
          <p:nvPr/>
        </p:nvSpPr>
        <p:spPr>
          <a:xfrm>
            <a:off x="-1" y="1341438"/>
            <a:ext cx="6348413" cy="5045713"/>
          </a:xfrm>
          <a:prstGeom prst="rect">
            <a:avLst/>
          </a:prstGeom>
          <a:solidFill>
            <a:schemeClr val="accent2">
              <a:alpha val="43000"/>
            </a:schemeClr>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a16="http://schemas.microsoft.com/office/drawing/2014/main" id="{B0C70F64-F3E5-413B-AF4F-E15CE944B761}"/>
              </a:ext>
            </a:extLst>
          </p:cNvPr>
          <p:cNvSpPr/>
          <p:nvPr/>
        </p:nvSpPr>
        <p:spPr bwMode="ltGray">
          <a:xfrm>
            <a:off x="992618" y="209414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sp>
        <p:nvSpPr>
          <p:cNvPr id="2" name="Title 1">
            <a:extLst>
              <a:ext uri="{FF2B5EF4-FFF2-40B4-BE49-F238E27FC236}">
                <a16:creationId xmlns:a16="http://schemas.microsoft.com/office/drawing/2014/main" id="{1BD43A5E-77DF-44FD-800D-158434A3ABC6}"/>
              </a:ext>
            </a:extLst>
          </p:cNvPr>
          <p:cNvSpPr>
            <a:spLocks noGrp="1"/>
          </p:cNvSpPr>
          <p:nvPr>
            <p:ph type="title"/>
          </p:nvPr>
        </p:nvSpPr>
        <p:spPr bwMode="ltGray">
          <a:xfrm>
            <a:off x="872320" y="1473639"/>
            <a:ext cx="4859215" cy="620502"/>
          </a:xfrm>
        </p:spPr>
        <p:txBody>
          <a:bodyPr>
            <a:normAutofit/>
          </a:bodyPr>
          <a:lstStyle/>
          <a:p>
            <a:r>
              <a:rPr lang="en-US" dirty="0">
                <a:solidFill>
                  <a:schemeClr val="bg1"/>
                </a:solidFill>
              </a:rPr>
              <a:t>Conclusion</a:t>
            </a:r>
            <a:endParaRPr lang="en-US" dirty="0"/>
          </a:p>
        </p:txBody>
      </p:sp>
      <p:sp>
        <p:nvSpPr>
          <p:cNvPr id="3" name="TextBox 2">
            <a:extLst>
              <a:ext uri="{FF2B5EF4-FFF2-40B4-BE49-F238E27FC236}">
                <a16:creationId xmlns:a16="http://schemas.microsoft.com/office/drawing/2014/main" id="{950407FF-2963-462D-9BDC-01F5F792292C}"/>
              </a:ext>
            </a:extLst>
          </p:cNvPr>
          <p:cNvSpPr txBox="1"/>
          <p:nvPr/>
        </p:nvSpPr>
        <p:spPr>
          <a:xfrm>
            <a:off x="190237" y="2164185"/>
            <a:ext cx="5905763" cy="3737242"/>
          </a:xfrm>
          <a:prstGeom prst="rect">
            <a:avLst/>
          </a:prstGeom>
          <a:noFill/>
        </p:spPr>
        <p:txBody>
          <a:bodyPr wrap="square" rtlCol="0">
            <a:spAutoFit/>
          </a:bodyPr>
          <a:lstStyle/>
          <a:p>
            <a:pPr>
              <a:lnSpc>
                <a:spcPct val="120000"/>
              </a:lnSpc>
              <a:spcBef>
                <a:spcPts val="600"/>
              </a:spcBef>
              <a:spcAft>
                <a:spcPts val="600"/>
              </a:spcAft>
            </a:pPr>
            <a:r>
              <a:rPr lang="en-US" sz="1400" dirty="0">
                <a:solidFill>
                  <a:schemeClr val="bg1"/>
                </a:solidFill>
                <a:effectLst/>
                <a:ea typeface="Arial" panose="020B0604020202020204" pitchFamily="34" charset="0"/>
                <a:cs typeface="Times New Roman" panose="02020603050405020304" pitchFamily="18" charset="0"/>
              </a:rPr>
              <a:t>In this project, we used different concepts and python libraries to come up with an answer to a real-life like business problem and use data from renown sources like Wikipedia and Foursquare. We’ve been able to use data science concepts that we learn along the specialization and apply it for this capstone project:</a:t>
            </a:r>
            <a:endParaRPr lang="en-AU" sz="14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spcBef>
                <a:spcPts val="600"/>
              </a:spcBef>
              <a:buFont typeface="HelveticaNeueLT Std Lt Cn" panose="020B0406020202030204" pitchFamily="34" charset="0"/>
              <a:buChar char="-"/>
            </a:pPr>
            <a:r>
              <a:rPr lang="en-US" sz="1400" dirty="0">
                <a:solidFill>
                  <a:schemeClr val="bg1"/>
                </a:solidFill>
                <a:effectLst/>
                <a:ea typeface="Arial" panose="020B0604020202020204" pitchFamily="34" charset="0"/>
                <a:cs typeface="Times New Roman" panose="02020603050405020304" pitchFamily="18" charset="0"/>
              </a:rPr>
              <a:t>Data collection (using web-scraping techniques and RESTful API calls)</a:t>
            </a:r>
            <a:endParaRPr lang="en-AU" sz="14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buFont typeface="HelveticaNeueLT Std Lt Cn" panose="020B0406020202030204" pitchFamily="34" charset="0"/>
              <a:buChar char="-"/>
            </a:pPr>
            <a:r>
              <a:rPr lang="en-US" sz="1400" dirty="0">
                <a:solidFill>
                  <a:schemeClr val="bg1"/>
                </a:solidFill>
                <a:effectLst/>
                <a:ea typeface="Arial" panose="020B0604020202020204" pitchFamily="34" charset="0"/>
                <a:cs typeface="Times New Roman" panose="02020603050405020304" pitchFamily="18" charset="0"/>
              </a:rPr>
              <a:t>Data cleaning and preprocessing using pandas</a:t>
            </a:r>
            <a:endParaRPr lang="en-AU" sz="14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buFont typeface="HelveticaNeueLT Std Lt Cn" panose="020B0406020202030204" pitchFamily="34" charset="0"/>
              <a:buChar char="-"/>
            </a:pPr>
            <a:r>
              <a:rPr lang="en-US" sz="1400" dirty="0">
                <a:solidFill>
                  <a:schemeClr val="bg1"/>
                </a:solidFill>
                <a:effectLst/>
                <a:ea typeface="Arial" panose="020B0604020202020204" pitchFamily="34" charset="0"/>
                <a:cs typeface="Times New Roman" panose="02020603050405020304" pitchFamily="18" charset="0"/>
              </a:rPr>
              <a:t>Geo-coordinates data Visualization using Folium</a:t>
            </a:r>
            <a:endParaRPr lang="en-AU" sz="14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spcAft>
                <a:spcPts val="600"/>
              </a:spcAft>
              <a:buFont typeface="HelveticaNeueLT Std Lt Cn" panose="020B0406020202030204" pitchFamily="34" charset="0"/>
              <a:buChar char="-"/>
            </a:pPr>
            <a:r>
              <a:rPr lang="en-US" sz="1400" dirty="0">
                <a:solidFill>
                  <a:schemeClr val="bg1"/>
                </a:solidFill>
                <a:effectLst/>
                <a:ea typeface="Arial" panose="020B0604020202020204" pitchFamily="34" charset="0"/>
                <a:cs typeface="Times New Roman" panose="02020603050405020304" pitchFamily="18" charset="0"/>
              </a:rPr>
              <a:t>Unsupervised machine learning to perform clustering using scikit-learn</a:t>
            </a:r>
            <a:endParaRPr lang="en-AU" sz="1400" dirty="0">
              <a:solidFill>
                <a:schemeClr val="bg1"/>
              </a:solidFill>
              <a:effectLst/>
              <a:ea typeface="Arial" panose="020B0604020202020204" pitchFamily="34" charset="0"/>
              <a:cs typeface="Times New Roman" panose="02020603050405020304" pitchFamily="18" charset="0"/>
            </a:endParaRPr>
          </a:p>
          <a:p>
            <a:pPr>
              <a:lnSpc>
                <a:spcPct val="120000"/>
              </a:lnSpc>
              <a:spcBef>
                <a:spcPts val="600"/>
              </a:spcBef>
              <a:spcAft>
                <a:spcPts val="600"/>
              </a:spcAft>
            </a:pPr>
            <a:r>
              <a:rPr lang="en-US" sz="1400" dirty="0">
                <a:solidFill>
                  <a:schemeClr val="bg1"/>
                </a:solidFill>
                <a:effectLst/>
                <a:ea typeface="Arial" panose="020B0604020202020204" pitchFamily="34" charset="0"/>
                <a:cs typeface="Times New Roman" panose="02020603050405020304" pitchFamily="18" charset="0"/>
              </a:rPr>
              <a:t>All of these contributed to provide a recommendation to the business problem.</a:t>
            </a:r>
            <a:endParaRPr lang="en-AU" sz="1400" dirty="0">
              <a:solidFill>
                <a:schemeClr val="bg1"/>
              </a:solidFill>
              <a:effectLst/>
              <a:ea typeface="Arial" panose="020B0604020202020204" pitchFamily="34" charset="0"/>
              <a:cs typeface="Times New Roman" panose="02020603050405020304" pitchFamily="18" charset="0"/>
            </a:endParaRPr>
          </a:p>
        </p:txBody>
      </p:sp>
      <p:sp>
        <p:nvSpPr>
          <p:cNvPr id="15" name="Title 1">
            <a:extLst>
              <a:ext uri="{FF2B5EF4-FFF2-40B4-BE49-F238E27FC236}">
                <a16:creationId xmlns:a16="http://schemas.microsoft.com/office/drawing/2014/main" id="{E6222B6D-733C-4F07-80E3-0BCB2CC8814C}"/>
              </a:ext>
            </a:extLst>
          </p:cNvPr>
          <p:cNvSpPr txBox="1">
            <a:spLocks/>
          </p:cNvSpPr>
          <p:nvPr/>
        </p:nvSpPr>
        <p:spPr bwMode="ltGray">
          <a:xfrm>
            <a:off x="6468710" y="1781033"/>
            <a:ext cx="5459433" cy="35552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2"/>
                </a:solidFill>
                <a:latin typeface="+mj-lt"/>
                <a:ea typeface="+mj-ea"/>
                <a:cs typeface="+mj-cs"/>
              </a:defRPr>
            </a:lvl1pPr>
          </a:lstStyle>
          <a:p>
            <a:pPr algn="ctr"/>
            <a:r>
              <a:rPr lang="en-US" sz="4800" dirty="0">
                <a:solidFill>
                  <a:schemeClr val="bg1"/>
                </a:solidFill>
              </a:rPr>
              <a:t>Thank you for reading through all my project</a:t>
            </a:r>
            <a:endParaRPr lang="en-US" sz="4800" dirty="0"/>
          </a:p>
        </p:txBody>
      </p:sp>
    </p:spTree>
    <p:extLst>
      <p:ext uri="{BB962C8B-B14F-4D97-AF65-F5344CB8AC3E}">
        <p14:creationId xmlns:p14="http://schemas.microsoft.com/office/powerpoint/2010/main" val="148695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Two person handshake">
            <a:extLst>
              <a:ext uri="{FF2B5EF4-FFF2-40B4-BE49-F238E27FC236}">
                <a16:creationId xmlns:a16="http://schemas.microsoft.com/office/drawing/2014/main" id="{42EF1974-141C-494C-A63E-216742273C6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sp>
        <p:nvSpPr>
          <p:cNvPr id="22" name="object 3" descr="Blue rectangle">
            <a:extLst>
              <a:ext uri="{FF2B5EF4-FFF2-40B4-BE49-F238E27FC236}">
                <a16:creationId xmlns:a16="http://schemas.microsoft.com/office/drawing/2014/main" id="{2D225086-68BE-4168-8F17-9443ADD8967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23" name="Oval 22" descr="Beige oval">
            <a:extLst>
              <a:ext uri="{FF2B5EF4-FFF2-40B4-BE49-F238E27FC236}">
                <a16:creationId xmlns:a16="http://schemas.microsoft.com/office/drawing/2014/main" id="{433945EE-A7C1-410E-BF29-F5CEA2F4F576}"/>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3790A3AE-E658-426D-96CD-CB0614B7418A}"/>
              </a:ext>
            </a:extLst>
          </p:cNvPr>
          <p:cNvSpPr>
            <a:spLocks noGrp="1"/>
          </p:cNvSpPr>
          <p:nvPr>
            <p:ph type="sldNum" sz="quarter" idx="12"/>
          </p:nvPr>
        </p:nvSpPr>
        <p:spPr/>
        <p:txBody>
          <a:bodyPr/>
          <a:lstStyle/>
          <a:p>
            <a:fld id="{82EE24B5-652C-4DB5-B7C3-B5BBEC1280B1}" type="slidenum">
              <a:rPr lang="en-US" smtClean="0"/>
              <a:t>2</a:t>
            </a:fld>
            <a:endParaRPr lang="en-US" dirty="0"/>
          </a:p>
        </p:txBody>
      </p:sp>
      <p:sp>
        <p:nvSpPr>
          <p:cNvPr id="6" name="Title 5">
            <a:extLst>
              <a:ext uri="{FF2B5EF4-FFF2-40B4-BE49-F238E27FC236}">
                <a16:creationId xmlns:a16="http://schemas.microsoft.com/office/drawing/2014/main" id="{6BDEDF39-62EC-40AF-98F4-06A79F1F80F1}"/>
              </a:ext>
            </a:extLst>
          </p:cNvPr>
          <p:cNvSpPr>
            <a:spLocks noGrp="1"/>
          </p:cNvSpPr>
          <p:nvPr>
            <p:ph type="title"/>
          </p:nvPr>
        </p:nvSpPr>
        <p:spPr bwMode="ltGray">
          <a:xfrm>
            <a:off x="818028" y="365125"/>
            <a:ext cx="10515600" cy="1325563"/>
          </a:xfrm>
        </p:spPr>
        <p:txBody>
          <a:bodyPr/>
          <a:lstStyle/>
          <a:p>
            <a:r>
              <a:rPr lang="en-US" dirty="0">
                <a:solidFill>
                  <a:schemeClr val="bg1"/>
                </a:solidFill>
              </a:rPr>
              <a:t>Introduction</a:t>
            </a:r>
            <a:endParaRPr lang="en-US" dirty="0"/>
          </a:p>
        </p:txBody>
      </p:sp>
      <p:sp>
        <p:nvSpPr>
          <p:cNvPr id="11" name="Content Placeholder 10">
            <a:extLst>
              <a:ext uri="{FF2B5EF4-FFF2-40B4-BE49-F238E27FC236}">
                <a16:creationId xmlns:a16="http://schemas.microsoft.com/office/drawing/2014/main" id="{DBCC020E-50A1-4B26-95EE-F180516D8BD8}"/>
              </a:ext>
            </a:extLst>
          </p:cNvPr>
          <p:cNvSpPr>
            <a:spLocks noGrp="1"/>
          </p:cNvSpPr>
          <p:nvPr>
            <p:ph sz="half" idx="16"/>
          </p:nvPr>
        </p:nvSpPr>
        <p:spPr bwMode="white">
          <a:xfrm>
            <a:off x="929705" y="1690688"/>
            <a:ext cx="10539139" cy="4399216"/>
          </a:xfrm>
        </p:spPr>
        <p:txBody>
          <a:bodyPr>
            <a:noAutofit/>
          </a:bodyPr>
          <a:lstStyle/>
          <a:p>
            <a:pPr marL="12700">
              <a:lnSpc>
                <a:spcPct val="120000"/>
              </a:lnSpc>
              <a:spcBef>
                <a:spcPts val="100"/>
              </a:spcBef>
            </a:pPr>
            <a:r>
              <a:rPr lang="en-AU" b="1" dirty="0">
                <a:solidFill>
                  <a:schemeClr val="bg1"/>
                </a:solidFill>
              </a:rPr>
              <a:t>This project concludes of the IBM Data Science Certification Specialization. This goal of this last module is about to apply the knowledge and skills acquired during the course to a real-life problem. This project will be about solving a hypothetical business problem with real data (geolocation data from Foursquare using RESTful API calls as well as data scrapped directly from the web using libraries like </a:t>
            </a:r>
            <a:r>
              <a:rPr lang="en-AU" b="1" dirty="0" err="1">
                <a:solidFill>
                  <a:schemeClr val="bg1"/>
                </a:solidFill>
              </a:rPr>
              <a:t>BeautifulSoup</a:t>
            </a:r>
            <a:r>
              <a:rPr lang="en-AU" b="1" dirty="0">
                <a:solidFill>
                  <a:schemeClr val="bg1"/>
                </a:solidFill>
              </a:rPr>
              <a:t>) and </a:t>
            </a:r>
            <a:r>
              <a:rPr lang="en-AU" b="1" dirty="0" err="1">
                <a:solidFill>
                  <a:schemeClr val="bg1"/>
                </a:solidFill>
              </a:rPr>
              <a:t>analyzing</a:t>
            </a:r>
            <a:r>
              <a:rPr lang="en-AU" b="1" dirty="0">
                <a:solidFill>
                  <a:schemeClr val="bg1"/>
                </a:solidFill>
              </a:rPr>
              <a:t> it using Python in a </a:t>
            </a:r>
            <a:r>
              <a:rPr lang="en-AU" b="1" dirty="0" err="1">
                <a:solidFill>
                  <a:schemeClr val="bg1"/>
                </a:solidFill>
              </a:rPr>
              <a:t>Jupyter</a:t>
            </a:r>
            <a:r>
              <a:rPr lang="en-AU" b="1" dirty="0">
                <a:solidFill>
                  <a:schemeClr val="bg1"/>
                </a:solidFill>
              </a:rPr>
              <a:t> Notebook.</a:t>
            </a:r>
          </a:p>
          <a:p>
            <a:pPr marL="12700">
              <a:lnSpc>
                <a:spcPct val="120000"/>
              </a:lnSpc>
              <a:spcBef>
                <a:spcPts val="100"/>
              </a:spcBef>
            </a:pPr>
            <a:endParaRPr lang="en-AU" b="1" dirty="0">
              <a:solidFill>
                <a:schemeClr val="bg1"/>
              </a:solidFill>
            </a:endParaRPr>
          </a:p>
          <a:p>
            <a:pPr marL="12700">
              <a:lnSpc>
                <a:spcPct val="120000"/>
              </a:lnSpc>
              <a:spcBef>
                <a:spcPts val="100"/>
              </a:spcBef>
            </a:pPr>
            <a:r>
              <a:rPr lang="en-AU" b="1" dirty="0">
                <a:solidFill>
                  <a:schemeClr val="bg1"/>
                </a:solidFill>
              </a:rPr>
              <a:t>Similar to the approach that was taken during the course with New York and Toronto, the focus of this project will be about finding an optimal </a:t>
            </a:r>
            <a:r>
              <a:rPr lang="en-AU" b="1" dirty="0" err="1">
                <a:solidFill>
                  <a:schemeClr val="bg1"/>
                </a:solidFill>
              </a:rPr>
              <a:t>neighborhood</a:t>
            </a:r>
            <a:r>
              <a:rPr lang="en-AU" b="1" dirty="0">
                <a:solidFill>
                  <a:schemeClr val="bg1"/>
                </a:solidFill>
              </a:rPr>
              <a:t> (suburb) in the city of Melbourne in order to open a French restaurant.</a:t>
            </a:r>
          </a:p>
        </p:txBody>
      </p:sp>
      <p:sp>
        <p:nvSpPr>
          <p:cNvPr id="24" name="object 5" descr="Beige rectangle">
            <a:extLst>
              <a:ext uri="{FF2B5EF4-FFF2-40B4-BE49-F238E27FC236}">
                <a16:creationId xmlns:a16="http://schemas.microsoft.com/office/drawing/2014/main" id="{73ED10AC-D04B-401B-A6A1-6069912D1664}"/>
              </a:ext>
            </a:extLst>
          </p:cNvPr>
          <p:cNvSpPr/>
          <p:nvPr/>
        </p:nvSpPr>
        <p:spPr bwMode="ltGray">
          <a:xfrm>
            <a:off x="929705" y="1339122"/>
            <a:ext cx="3060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44" name="Picture 43">
            <a:extLst>
              <a:ext uri="{FF2B5EF4-FFF2-40B4-BE49-F238E27FC236}">
                <a16:creationId xmlns:a16="http://schemas.microsoft.com/office/drawing/2014/main" id="{67177CE1-D7F3-415C-B213-F16EC7B102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9831" y="5055873"/>
            <a:ext cx="2695266" cy="548347"/>
          </a:xfrm>
          <a:prstGeom prst="rect">
            <a:avLst/>
          </a:prstGeom>
        </p:spPr>
      </p:pic>
      <p:pic>
        <p:nvPicPr>
          <p:cNvPr id="46" name="Picture 45">
            <a:extLst>
              <a:ext uri="{FF2B5EF4-FFF2-40B4-BE49-F238E27FC236}">
                <a16:creationId xmlns:a16="http://schemas.microsoft.com/office/drawing/2014/main" id="{75D7635A-1904-4F6F-A334-A9A825FE7483}"/>
              </a:ext>
            </a:extLst>
          </p:cNvPr>
          <p:cNvPicPr>
            <a:picLocks noChangeAspect="1"/>
          </p:cNvPicPr>
          <p:nvPr/>
        </p:nvPicPr>
        <p:blipFill>
          <a:blip r:embed="rId5"/>
          <a:stretch>
            <a:fillRect/>
          </a:stretch>
        </p:blipFill>
        <p:spPr>
          <a:xfrm>
            <a:off x="6858568" y="4403361"/>
            <a:ext cx="1901975" cy="1853373"/>
          </a:xfrm>
          <a:prstGeom prst="rect">
            <a:avLst/>
          </a:prstGeom>
        </p:spPr>
      </p:pic>
    </p:spTree>
    <p:extLst>
      <p:ext uri="{BB962C8B-B14F-4D97-AF65-F5344CB8AC3E}">
        <p14:creationId xmlns:p14="http://schemas.microsoft.com/office/powerpoint/2010/main" val="3366032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7" descr="Man talks by phone">
            <a:extLst>
              <a:ext uri="{FF2B5EF4-FFF2-40B4-BE49-F238E27FC236}">
                <a16:creationId xmlns:a16="http://schemas.microsoft.com/office/drawing/2014/main" id="{2894B736-0F24-454E-8A9D-717EB7869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 y="0"/>
            <a:ext cx="6991350" cy="6858000"/>
          </a:xfrm>
          <a:prstGeom prst="rect">
            <a:avLst/>
          </a:prstGeom>
        </p:spPr>
      </p:pic>
      <p:sp>
        <p:nvSpPr>
          <p:cNvPr id="5" name="object 3" descr="Beige rectangle">
            <a:extLst>
              <a:ext uri="{FF2B5EF4-FFF2-40B4-BE49-F238E27FC236}">
                <a16:creationId xmlns:a16="http://schemas.microsoft.com/office/drawing/2014/main" id="{DCF29767-6635-4A46-AB77-672CC90C6FBE}"/>
              </a:ext>
            </a:extLst>
          </p:cNvPr>
          <p:cNvSpPr/>
          <p:nvPr/>
        </p:nvSpPr>
        <p:spPr>
          <a:xfrm>
            <a:off x="8181340" y="1359001"/>
            <a:ext cx="4010660" cy="4194074"/>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a16="http://schemas.microsoft.com/office/drawing/2014/main" id="{9FABC344-E043-45BE-8588-06C658DBCE70}"/>
              </a:ext>
            </a:extLst>
          </p:cNvPr>
          <p:cNvSpPr/>
          <p:nvPr/>
        </p:nvSpPr>
        <p:spPr>
          <a:xfrm>
            <a:off x="5502275" y="1692008"/>
            <a:ext cx="6689725" cy="3528060"/>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2" name="Title 1">
            <a:extLst>
              <a:ext uri="{FF2B5EF4-FFF2-40B4-BE49-F238E27FC236}">
                <a16:creationId xmlns:a16="http://schemas.microsoft.com/office/drawing/2014/main" id="{345C5720-51D4-4632-91CD-936B8AB96750}"/>
              </a:ext>
            </a:extLst>
          </p:cNvPr>
          <p:cNvSpPr>
            <a:spLocks noGrp="1"/>
          </p:cNvSpPr>
          <p:nvPr>
            <p:ph type="title"/>
          </p:nvPr>
        </p:nvSpPr>
        <p:spPr bwMode="white">
          <a:xfrm>
            <a:off x="6204284" y="1704037"/>
            <a:ext cx="5165558" cy="833856"/>
          </a:xfrm>
        </p:spPr>
        <p:txBody>
          <a:bodyPr/>
          <a:lstStyle/>
          <a:p>
            <a:r>
              <a:rPr lang="en-US" dirty="0">
                <a:solidFill>
                  <a:schemeClr val="bg1"/>
                </a:solidFill>
              </a:rPr>
              <a:t>Business Problem</a:t>
            </a:r>
            <a:endParaRPr lang="en-US" dirty="0"/>
          </a:p>
        </p:txBody>
      </p:sp>
      <p:sp>
        <p:nvSpPr>
          <p:cNvPr id="3" name="Slide Number Placeholder 2">
            <a:extLst>
              <a:ext uri="{FF2B5EF4-FFF2-40B4-BE49-F238E27FC236}">
                <a16:creationId xmlns:a16="http://schemas.microsoft.com/office/drawing/2014/main" id="{24D506CC-0185-443E-82C7-1600C21D6E91}"/>
              </a:ext>
            </a:extLst>
          </p:cNvPr>
          <p:cNvSpPr>
            <a:spLocks noGrp="1"/>
          </p:cNvSpPr>
          <p:nvPr>
            <p:ph type="sldNum" sz="quarter" idx="12"/>
          </p:nvPr>
        </p:nvSpPr>
        <p:spPr/>
        <p:txBody>
          <a:bodyPr/>
          <a:lstStyle/>
          <a:p>
            <a:fld id="{82EE24B5-652C-4DB5-B7C3-B5BBEC1280B1}" type="slidenum">
              <a:rPr lang="en-US" smtClean="0"/>
              <a:t>3</a:t>
            </a:fld>
            <a:endParaRPr lang="en-US" dirty="0"/>
          </a:p>
        </p:txBody>
      </p:sp>
      <p:sp>
        <p:nvSpPr>
          <p:cNvPr id="7" name="object 9" descr="Beige rectangle">
            <a:extLst>
              <a:ext uri="{FF2B5EF4-FFF2-40B4-BE49-F238E27FC236}">
                <a16:creationId xmlns:a16="http://schemas.microsoft.com/office/drawing/2014/main" id="{02C6628C-972C-4717-AAF3-D882B30F6658}"/>
              </a:ext>
            </a:extLst>
          </p:cNvPr>
          <p:cNvSpPr/>
          <p:nvPr/>
        </p:nvSpPr>
        <p:spPr bwMode="white">
          <a:xfrm>
            <a:off x="6265672" y="2396248"/>
            <a:ext cx="2970000" cy="0"/>
          </a:xfrm>
          <a:custGeom>
            <a:avLst/>
            <a:gdLst/>
            <a:ahLst/>
            <a:cxnLst/>
            <a:rect l="l" t="t" r="r" b="b"/>
            <a:pathLst>
              <a:path w="2642870">
                <a:moveTo>
                  <a:pt x="0" y="0"/>
                </a:moveTo>
                <a:lnTo>
                  <a:pt x="2642616" y="0"/>
                </a:lnTo>
              </a:path>
            </a:pathLst>
          </a:custGeom>
          <a:ln w="54863">
            <a:solidFill>
              <a:schemeClr val="accent1"/>
            </a:solidFill>
          </a:ln>
        </p:spPr>
        <p:txBody>
          <a:bodyPr wrap="square" lIns="0" tIns="0" rIns="0" bIns="0" rtlCol="0"/>
          <a:lstStyle/>
          <a:p>
            <a:endParaRPr lang="en-US" dirty="0"/>
          </a:p>
        </p:txBody>
      </p:sp>
      <p:sp>
        <p:nvSpPr>
          <p:cNvPr id="9" name="Content Placeholder 3">
            <a:extLst>
              <a:ext uri="{FF2B5EF4-FFF2-40B4-BE49-F238E27FC236}">
                <a16:creationId xmlns:a16="http://schemas.microsoft.com/office/drawing/2014/main" id="{E7A818AB-B120-41D5-88A6-933AB9CAAE68}"/>
              </a:ext>
            </a:extLst>
          </p:cNvPr>
          <p:cNvSpPr txBox="1">
            <a:spLocks/>
          </p:cNvSpPr>
          <p:nvPr/>
        </p:nvSpPr>
        <p:spPr bwMode="white">
          <a:xfrm>
            <a:off x="6188242" y="2537893"/>
            <a:ext cx="5181600" cy="2485211"/>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AU" sz="1800" i="1" spc="-25" dirty="0">
                <a:solidFill>
                  <a:schemeClr val="bg2">
                    <a:lumMod val="20000"/>
                    <a:lumOff val="80000"/>
                  </a:schemeClr>
                </a:solidFill>
                <a:cs typeface="Arial"/>
              </a:rPr>
              <a:t>Melbourne is a city with a very multicultural population without over 200 nationalities and over 230 languages spoken. The city is the nest of a large amounts of communities and hosts numerous cultural events from music, international festivals to shows, expositions and galleries. And one of the big results of this multicultural aspect is the diversity of restaurants and food that the city has to offer. </a:t>
            </a:r>
          </a:p>
          <a:p>
            <a:pPr marL="0" indent="0">
              <a:buNone/>
            </a:pPr>
            <a:r>
              <a:rPr lang="en-AU" sz="1800" i="1" spc="-25" dirty="0">
                <a:solidFill>
                  <a:schemeClr val="bg2">
                    <a:lumMod val="20000"/>
                    <a:lumOff val="80000"/>
                  </a:schemeClr>
                </a:solidFill>
                <a:cs typeface="Arial"/>
              </a:rPr>
              <a:t>My client, a French chef and entrepreneur asked me to take a data-driven approach to find a good place to open a French restaurant. Ideally, it would close to the city </a:t>
            </a:r>
            <a:r>
              <a:rPr lang="en-AU" sz="1800" i="1" spc="-25" dirty="0" err="1">
                <a:solidFill>
                  <a:schemeClr val="bg2">
                    <a:lumMod val="20000"/>
                    <a:lumOff val="80000"/>
                  </a:schemeClr>
                </a:solidFill>
                <a:cs typeface="Arial"/>
              </a:rPr>
              <a:t>center</a:t>
            </a:r>
            <a:r>
              <a:rPr lang="en-AU" sz="1800" i="1" spc="-25" dirty="0">
                <a:solidFill>
                  <a:schemeClr val="bg2">
                    <a:lumMod val="20000"/>
                    <a:lumOff val="80000"/>
                  </a:schemeClr>
                </a:solidFill>
                <a:cs typeface="Arial"/>
              </a:rPr>
              <a:t> and in a popular suburb outside of the CBD that already offer a large choice of restaurants, bars and cultural events/gathering.</a:t>
            </a:r>
            <a:r>
              <a:rPr lang="en-US" sz="1800" i="1" spc="-25" dirty="0">
                <a:solidFill>
                  <a:schemeClr val="bg2">
                    <a:lumMod val="20000"/>
                    <a:lumOff val="80000"/>
                  </a:schemeClr>
                </a:solidFill>
                <a:cs typeface="Arial"/>
              </a:rPr>
              <a:t> </a:t>
            </a:r>
          </a:p>
        </p:txBody>
      </p:sp>
    </p:spTree>
    <p:extLst>
      <p:ext uri="{BB962C8B-B14F-4D97-AF65-F5344CB8AC3E}">
        <p14:creationId xmlns:p14="http://schemas.microsoft.com/office/powerpoint/2010/main" val="1793949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Blue rectangle">
            <a:extLst>
              <a:ext uri="{FF2B5EF4-FFF2-40B4-BE49-F238E27FC236}">
                <a16:creationId xmlns:a16="http://schemas.microsoft.com/office/drawing/2014/main" id="{7D87B918-371C-4B31-9C7A-1D9A08C8A3BB}"/>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8" name="object 3" descr="Blue rectangle">
            <a:extLst>
              <a:ext uri="{FF2B5EF4-FFF2-40B4-BE49-F238E27FC236}">
                <a16:creationId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9" name="Oval 8" descr="Beige oval">
            <a:extLst>
              <a:ext uri="{FF2B5EF4-FFF2-40B4-BE49-F238E27FC236}">
                <a16:creationId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D00B79-44BB-4D5F-B51D-2270A854D77A}"/>
              </a:ext>
            </a:extLst>
          </p:cNvPr>
          <p:cNvSpPr>
            <a:spLocks noGrp="1"/>
          </p:cNvSpPr>
          <p:nvPr>
            <p:ph type="title"/>
          </p:nvPr>
        </p:nvSpPr>
        <p:spPr bwMode="white">
          <a:xfrm>
            <a:off x="838200" y="329956"/>
            <a:ext cx="10515600" cy="1325563"/>
          </a:xfrm>
        </p:spPr>
        <p:txBody>
          <a:bodyPr/>
          <a:lstStyle/>
          <a:p>
            <a:r>
              <a:rPr lang="en-US" dirty="0">
                <a:solidFill>
                  <a:schemeClr val="bg1"/>
                </a:solidFill>
              </a:rPr>
              <a:t>Data gathering</a:t>
            </a:r>
            <a:endParaRPr lang="en-US" dirty="0"/>
          </a:p>
        </p:txBody>
      </p:sp>
      <p:sp>
        <p:nvSpPr>
          <p:cNvPr id="5" name="Slide Number Placeholder 4">
            <a:extLst>
              <a:ext uri="{FF2B5EF4-FFF2-40B4-BE49-F238E27FC236}">
                <a16:creationId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t>4</a:t>
            </a:fld>
            <a:endParaRPr lang="en-US" dirty="0"/>
          </a:p>
        </p:txBody>
      </p:sp>
      <p:sp>
        <p:nvSpPr>
          <p:cNvPr id="11" name="object 5" descr="Beige rectangle">
            <a:extLst>
              <a:ext uri="{FF2B5EF4-FFF2-40B4-BE49-F238E27FC236}">
                <a16:creationId xmlns:a16="http://schemas.microsoft.com/office/drawing/2014/main" id="{B07BA1F9-2C19-4C07-B29B-18B9FBCC4755}"/>
              </a:ext>
            </a:extLst>
          </p:cNvPr>
          <p:cNvSpPr/>
          <p:nvPr/>
        </p:nvSpPr>
        <p:spPr bwMode="white">
          <a:xfrm>
            <a:off x="947607" y="1324564"/>
            <a:ext cx="453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sp>
        <p:nvSpPr>
          <p:cNvPr id="3" name="TextBox 2">
            <a:extLst>
              <a:ext uri="{FF2B5EF4-FFF2-40B4-BE49-F238E27FC236}">
                <a16:creationId xmlns:a16="http://schemas.microsoft.com/office/drawing/2014/main" id="{AD8D6530-E554-4F9E-817C-8CAD4542CCD8}"/>
              </a:ext>
            </a:extLst>
          </p:cNvPr>
          <p:cNvSpPr txBox="1"/>
          <p:nvPr/>
        </p:nvSpPr>
        <p:spPr>
          <a:xfrm>
            <a:off x="947607" y="1655519"/>
            <a:ext cx="8251257" cy="2372957"/>
          </a:xfrm>
          <a:prstGeom prst="rect">
            <a:avLst/>
          </a:prstGeom>
          <a:noFill/>
        </p:spPr>
        <p:txBody>
          <a:bodyPr wrap="square" rtlCol="0">
            <a:spAutoFit/>
          </a:bodyPr>
          <a:lstStyle/>
          <a:p>
            <a:pPr>
              <a:lnSpc>
                <a:spcPct val="120000"/>
              </a:lnSpc>
              <a:spcBef>
                <a:spcPts val="600"/>
              </a:spcBef>
              <a:spcAft>
                <a:spcPts val="600"/>
              </a:spcAft>
            </a:pPr>
            <a:r>
              <a:rPr lang="en-US" sz="1600" dirty="0">
                <a:solidFill>
                  <a:schemeClr val="bg1"/>
                </a:solidFill>
                <a:effectLst/>
                <a:ea typeface="Arial" panose="020B0604020202020204" pitchFamily="34" charset="0"/>
                <a:cs typeface="Times New Roman" panose="02020603050405020304" pitchFamily="18" charset="0"/>
              </a:rPr>
              <a:t>In order to solve the above business problem, the following data would be required:</a:t>
            </a:r>
            <a:endParaRPr lang="en-AU" sz="16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spcBef>
                <a:spcPts val="600"/>
              </a:spcBef>
              <a:buFont typeface="+mj-lt"/>
              <a:buAutoNum type="arabicPeriod"/>
            </a:pPr>
            <a:r>
              <a:rPr lang="en-US" sz="1600" dirty="0">
                <a:solidFill>
                  <a:schemeClr val="bg1"/>
                </a:solidFill>
                <a:effectLst/>
                <a:ea typeface="Arial" panose="020B0604020202020204" pitchFamily="34" charset="0"/>
                <a:cs typeface="Times New Roman" panose="02020603050405020304" pitchFamily="18" charset="0"/>
              </a:rPr>
              <a:t>A list of the suburbs in Melbourne close to the CBD: this data can be scrapped from Wikipedia (</a:t>
            </a:r>
            <a:r>
              <a:rPr lang="en-US" sz="1600" u="sng" dirty="0">
                <a:solidFill>
                  <a:schemeClr val="bg1"/>
                </a:solidFill>
                <a:effectLst/>
                <a:ea typeface="Arial" panose="020B06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https://en.wikipedia.org/wiki/List_of_Melbourne_suburbs</a:t>
            </a:r>
            <a:r>
              <a:rPr lang="en-US" sz="1600" dirty="0">
                <a:solidFill>
                  <a:schemeClr val="bg1"/>
                </a:solidFill>
                <a:effectLst/>
                <a:ea typeface="Arial" panose="020B0604020202020204" pitchFamily="34" charset="0"/>
                <a:cs typeface="Times New Roman" panose="02020603050405020304" pitchFamily="18" charset="0"/>
              </a:rPr>
              <a:t>).</a:t>
            </a:r>
            <a:endParaRPr lang="en-AU" sz="16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buFont typeface="+mj-lt"/>
              <a:buAutoNum type="arabicPeriod"/>
            </a:pPr>
            <a:r>
              <a:rPr lang="en-US" sz="1600" dirty="0">
                <a:solidFill>
                  <a:schemeClr val="bg1"/>
                </a:solidFill>
                <a:effectLst/>
                <a:ea typeface="Arial" panose="020B0604020202020204" pitchFamily="34" charset="0"/>
                <a:cs typeface="Times New Roman" panose="02020603050405020304" pitchFamily="18" charset="0"/>
              </a:rPr>
              <a:t>The Geo-coordinates (latitude, longitude) associated to the Melbourne suburbs that can be obtained using the Geocoder library.</a:t>
            </a:r>
            <a:endParaRPr lang="en-AU" sz="1600" dirty="0">
              <a:solidFill>
                <a:schemeClr val="bg1"/>
              </a:solidFill>
              <a:effectLst/>
              <a:ea typeface="Arial" panose="020B0604020202020204" pitchFamily="34" charset="0"/>
              <a:cs typeface="Times New Roman" panose="02020603050405020304" pitchFamily="18" charset="0"/>
            </a:endParaRPr>
          </a:p>
          <a:p>
            <a:pPr marL="342900" lvl="0" indent="-342900">
              <a:lnSpc>
                <a:spcPct val="120000"/>
              </a:lnSpc>
              <a:spcAft>
                <a:spcPts val="600"/>
              </a:spcAft>
              <a:buFont typeface="+mj-lt"/>
              <a:buAutoNum type="arabicPeriod"/>
            </a:pPr>
            <a:r>
              <a:rPr lang="en-US" sz="1600" dirty="0">
                <a:solidFill>
                  <a:schemeClr val="bg1"/>
                </a:solidFill>
                <a:effectLst/>
                <a:ea typeface="Arial" panose="020B0604020202020204" pitchFamily="34" charset="0"/>
                <a:cs typeface="Times New Roman" panose="02020603050405020304" pitchFamily="18" charset="0"/>
              </a:rPr>
              <a:t>The popular venues data of each suburb from Foursquare using RESTful API calls.</a:t>
            </a:r>
            <a:endParaRPr lang="en-AU" sz="1600" dirty="0">
              <a:solidFill>
                <a:schemeClr val="bg1"/>
              </a:solidFill>
              <a:effectLst/>
              <a:ea typeface="Arial" panose="020B060402020202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216536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5D9271-B659-4A45-8868-BAEC4EF7D1F1}"/>
              </a:ext>
            </a:extLst>
          </p:cNvPr>
          <p:cNvSpPr>
            <a:spLocks noGrp="1"/>
          </p:cNvSpPr>
          <p:nvPr>
            <p:ph type="title"/>
          </p:nvPr>
        </p:nvSpPr>
        <p:spPr/>
        <p:txBody>
          <a:bodyPr>
            <a:normAutofit/>
          </a:bodyPr>
          <a:lstStyle/>
          <a:p>
            <a:r>
              <a:rPr lang="en-US" dirty="0"/>
              <a:t>Visualization of the suburbs on a map</a:t>
            </a:r>
          </a:p>
        </p:txBody>
      </p:sp>
      <p:sp>
        <p:nvSpPr>
          <p:cNvPr id="2" name="Slide Number Placeholder 1">
            <a:extLst>
              <a:ext uri="{FF2B5EF4-FFF2-40B4-BE49-F238E27FC236}">
                <a16:creationId xmlns:a16="http://schemas.microsoft.com/office/drawing/2014/main" id="{6A8AF702-A859-4D49-823E-455702872718}"/>
              </a:ext>
            </a:extLst>
          </p:cNvPr>
          <p:cNvSpPr>
            <a:spLocks noGrp="1"/>
          </p:cNvSpPr>
          <p:nvPr>
            <p:ph type="sldNum" sz="quarter" idx="12"/>
          </p:nvPr>
        </p:nvSpPr>
        <p:spPr/>
        <p:txBody>
          <a:bodyPr/>
          <a:lstStyle/>
          <a:p>
            <a:fld id="{82EE24B5-652C-4DB5-B7C3-B5BBEC1280B1}" type="slidenum">
              <a:rPr lang="en-US" smtClean="0"/>
              <a:t>5</a:t>
            </a:fld>
            <a:endParaRPr lang="en-US" dirty="0"/>
          </a:p>
        </p:txBody>
      </p:sp>
      <p:sp>
        <p:nvSpPr>
          <p:cNvPr id="29" name="object 27" descr="Beige rectangle">
            <a:extLst>
              <a:ext uri="{FF2B5EF4-FFF2-40B4-BE49-F238E27FC236}">
                <a16:creationId xmlns:a16="http://schemas.microsoft.com/office/drawing/2014/main" id="{CE178D24-EC15-4677-8CE4-B6FAE887C7CE}"/>
              </a:ext>
            </a:extLst>
          </p:cNvPr>
          <p:cNvSpPr/>
          <p:nvPr/>
        </p:nvSpPr>
        <p:spPr>
          <a:xfrm>
            <a:off x="947015" y="1341198"/>
            <a:ext cx="2808000" cy="0"/>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pic>
        <p:nvPicPr>
          <p:cNvPr id="30" name="Picture 29">
            <a:extLst>
              <a:ext uri="{FF2B5EF4-FFF2-40B4-BE49-F238E27FC236}">
                <a16:creationId xmlns:a16="http://schemas.microsoft.com/office/drawing/2014/main" id="{4F20C98F-CCE9-4C39-9155-9D48C0893B1C}"/>
              </a:ext>
            </a:extLst>
          </p:cNvPr>
          <p:cNvPicPr/>
          <p:nvPr/>
        </p:nvPicPr>
        <p:blipFill>
          <a:blip r:embed="rId3"/>
          <a:stretch>
            <a:fillRect/>
          </a:stretch>
        </p:blipFill>
        <p:spPr>
          <a:xfrm>
            <a:off x="2269998" y="1690688"/>
            <a:ext cx="7209282" cy="4326063"/>
          </a:xfrm>
          <a:prstGeom prst="rect">
            <a:avLst/>
          </a:prstGeom>
        </p:spPr>
      </p:pic>
    </p:spTree>
    <p:extLst>
      <p:ext uri="{BB962C8B-B14F-4D97-AF65-F5344CB8AC3E}">
        <p14:creationId xmlns:p14="http://schemas.microsoft.com/office/powerpoint/2010/main" val="2212090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People discuss something">
            <a:extLst>
              <a:ext uri="{FF2B5EF4-FFF2-40B4-BE49-F238E27FC236}">
                <a16:creationId xmlns:a16="http://schemas.microsoft.com/office/drawing/2014/main" id="{AA6A75DC-BE31-480B-B034-B1DF7AFA5097}"/>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3115389"/>
            <a:ext cx="12192000" cy="3742611"/>
          </a:xfrm>
        </p:spPr>
      </p:pic>
      <p:sp>
        <p:nvSpPr>
          <p:cNvPr id="12" name="object 3" descr="Blue rectangle">
            <a:extLst>
              <a:ext uri="{FF2B5EF4-FFF2-40B4-BE49-F238E27FC236}">
                <a16:creationId xmlns:a16="http://schemas.microsoft.com/office/drawing/2014/main" id="{CDEEA71D-C3B3-45BB-A776-D17D92A58127}"/>
              </a:ext>
            </a:extLst>
          </p:cNvPr>
          <p:cNvSpPr/>
          <p:nvPr/>
        </p:nvSpPr>
        <p:spPr>
          <a:xfrm>
            <a:off x="2400" y="3115389"/>
            <a:ext cx="12189600" cy="3742611"/>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80000"/>
            </a:schemeClr>
          </a:solidFill>
        </p:spPr>
        <p:txBody>
          <a:bodyPr wrap="square" lIns="0" tIns="0" rIns="0" bIns="0" rtlCol="0"/>
          <a:lstStyle/>
          <a:p>
            <a:endParaRPr lang="en-US" dirty="0"/>
          </a:p>
        </p:txBody>
      </p:sp>
      <p:sp>
        <p:nvSpPr>
          <p:cNvPr id="13" name="Oval 12" descr="Beige oval">
            <a:extLst>
              <a:ext uri="{FF2B5EF4-FFF2-40B4-BE49-F238E27FC236}">
                <a16:creationId xmlns:a16="http://schemas.microsoft.com/office/drawing/2014/main" id="{F336552F-CA64-452F-9BD8-01334388BFF5}"/>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F9ADB42F-AE48-4323-897F-DB5A083BD103}"/>
              </a:ext>
            </a:extLst>
          </p:cNvPr>
          <p:cNvSpPr>
            <a:spLocks noGrp="1"/>
          </p:cNvSpPr>
          <p:nvPr>
            <p:ph type="title"/>
          </p:nvPr>
        </p:nvSpPr>
        <p:spPr>
          <a:xfrm>
            <a:off x="806168" y="365125"/>
            <a:ext cx="10515600" cy="1325563"/>
          </a:xfrm>
        </p:spPr>
        <p:txBody>
          <a:bodyPr/>
          <a:lstStyle/>
          <a:p>
            <a:r>
              <a:rPr lang="en-US" dirty="0"/>
              <a:t>Most frequent venue category in each suburbs based on the Foursquare data</a:t>
            </a:r>
          </a:p>
        </p:txBody>
      </p:sp>
      <p:sp>
        <p:nvSpPr>
          <p:cNvPr id="8" name="Slide Number Placeholder 7">
            <a:extLst>
              <a:ext uri="{FF2B5EF4-FFF2-40B4-BE49-F238E27FC236}">
                <a16:creationId xmlns:a16="http://schemas.microsoft.com/office/drawing/2014/main" id="{68F7FB6B-EAC9-40F7-9522-61A8D53EFAF9}"/>
              </a:ext>
            </a:extLst>
          </p:cNvPr>
          <p:cNvSpPr>
            <a:spLocks noGrp="1"/>
          </p:cNvSpPr>
          <p:nvPr>
            <p:ph type="sldNum" sz="quarter" idx="12"/>
          </p:nvPr>
        </p:nvSpPr>
        <p:spPr/>
        <p:txBody>
          <a:bodyPr/>
          <a:lstStyle/>
          <a:p>
            <a:fld id="{82EE24B5-652C-4DB5-B7C3-B5BBEC1280B1}" type="slidenum">
              <a:rPr lang="en-US" smtClean="0"/>
              <a:t>6</a:t>
            </a:fld>
            <a:endParaRPr lang="en-US" dirty="0"/>
          </a:p>
        </p:txBody>
      </p:sp>
      <p:sp>
        <p:nvSpPr>
          <p:cNvPr id="9" name="object 5" descr="Beige rectangle">
            <a:extLst>
              <a:ext uri="{FF2B5EF4-FFF2-40B4-BE49-F238E27FC236}">
                <a16:creationId xmlns:a16="http://schemas.microsoft.com/office/drawing/2014/main" id="{890F7762-BD37-4D33-9F80-1DA07B5E172E}"/>
              </a:ext>
            </a:extLst>
          </p:cNvPr>
          <p:cNvSpPr/>
          <p:nvPr/>
        </p:nvSpPr>
        <p:spPr>
          <a:xfrm>
            <a:off x="915637" y="1541456"/>
            <a:ext cx="3672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20" name="Picture 19">
            <a:extLst>
              <a:ext uri="{FF2B5EF4-FFF2-40B4-BE49-F238E27FC236}">
                <a16:creationId xmlns:a16="http://schemas.microsoft.com/office/drawing/2014/main" id="{0FFA4CF7-89BC-42D2-BBA6-04176625AAFC}"/>
              </a:ext>
            </a:extLst>
          </p:cNvPr>
          <p:cNvPicPr/>
          <p:nvPr/>
        </p:nvPicPr>
        <p:blipFill>
          <a:blip r:embed="rId4"/>
          <a:stretch>
            <a:fillRect/>
          </a:stretch>
        </p:blipFill>
        <p:spPr>
          <a:xfrm>
            <a:off x="1682496" y="3633216"/>
            <a:ext cx="8924544" cy="2395728"/>
          </a:xfrm>
          <a:prstGeom prst="rect">
            <a:avLst/>
          </a:prstGeom>
        </p:spPr>
      </p:pic>
      <p:sp>
        <p:nvSpPr>
          <p:cNvPr id="21" name="TextBox 20">
            <a:extLst>
              <a:ext uri="{FF2B5EF4-FFF2-40B4-BE49-F238E27FC236}">
                <a16:creationId xmlns:a16="http://schemas.microsoft.com/office/drawing/2014/main" id="{67245C41-E67A-42FD-99E1-D7FEDF12BD50}"/>
              </a:ext>
            </a:extLst>
          </p:cNvPr>
          <p:cNvSpPr txBox="1"/>
          <p:nvPr/>
        </p:nvSpPr>
        <p:spPr>
          <a:xfrm>
            <a:off x="526983" y="2210144"/>
            <a:ext cx="11298977" cy="646331"/>
          </a:xfrm>
          <a:prstGeom prst="rect">
            <a:avLst/>
          </a:prstGeom>
          <a:noFill/>
        </p:spPr>
        <p:txBody>
          <a:bodyPr wrap="square" rtlCol="0">
            <a:spAutoFit/>
          </a:bodyPr>
          <a:lstStyle/>
          <a:p>
            <a:r>
              <a:rPr lang="en-AU" dirty="0">
                <a:solidFill>
                  <a:schemeClr val="bg1"/>
                </a:solidFill>
              </a:rPr>
              <a:t>After exporting the list of most popular venues, we’re looking at the frequency of occurrence of each category of venues as per below:</a:t>
            </a:r>
          </a:p>
        </p:txBody>
      </p:sp>
    </p:spTree>
    <p:extLst>
      <p:ext uri="{BB962C8B-B14F-4D97-AF65-F5344CB8AC3E}">
        <p14:creationId xmlns:p14="http://schemas.microsoft.com/office/powerpoint/2010/main" val="3327019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760E-5794-42A9-8E56-3837F4FC7351}"/>
              </a:ext>
            </a:extLst>
          </p:cNvPr>
          <p:cNvSpPr>
            <a:spLocks noGrp="1"/>
          </p:cNvSpPr>
          <p:nvPr>
            <p:ph type="title"/>
          </p:nvPr>
        </p:nvSpPr>
        <p:spPr/>
        <p:txBody>
          <a:bodyPr/>
          <a:lstStyle/>
          <a:p>
            <a:r>
              <a:rPr lang="en-US" dirty="0"/>
              <a:t>K-means clustering – choosing the optimal k</a:t>
            </a:r>
          </a:p>
        </p:txBody>
      </p:sp>
      <p:sp>
        <p:nvSpPr>
          <p:cNvPr id="3" name="Slide Number Placeholder 2">
            <a:extLst>
              <a:ext uri="{FF2B5EF4-FFF2-40B4-BE49-F238E27FC236}">
                <a16:creationId xmlns:a16="http://schemas.microsoft.com/office/drawing/2014/main" id="{C2351522-D6A9-4849-85EE-913E456DD3E6}"/>
              </a:ext>
            </a:extLst>
          </p:cNvPr>
          <p:cNvSpPr>
            <a:spLocks noGrp="1"/>
          </p:cNvSpPr>
          <p:nvPr>
            <p:ph type="sldNum" sz="quarter" idx="12"/>
          </p:nvPr>
        </p:nvSpPr>
        <p:spPr/>
        <p:txBody>
          <a:bodyPr/>
          <a:lstStyle/>
          <a:p>
            <a:fld id="{82EE24B5-652C-4DB5-B7C3-B5BBEC1280B1}" type="slidenum">
              <a:rPr lang="en-US" smtClean="0"/>
              <a:t>7</a:t>
            </a:fld>
            <a:endParaRPr lang="en-US" dirty="0"/>
          </a:p>
        </p:txBody>
      </p:sp>
      <p:sp>
        <p:nvSpPr>
          <p:cNvPr id="6" name="object 18" descr="Beige rectangle">
            <a:extLst>
              <a:ext uri="{FF2B5EF4-FFF2-40B4-BE49-F238E27FC236}">
                <a16:creationId xmlns:a16="http://schemas.microsoft.com/office/drawing/2014/main" id="{7593E25A-C238-4F4D-B05B-996628D42B7D}"/>
              </a:ext>
            </a:extLst>
          </p:cNvPr>
          <p:cNvSpPr/>
          <p:nvPr/>
        </p:nvSpPr>
        <p:spPr>
          <a:xfrm>
            <a:off x="927187" y="1346810"/>
            <a:ext cx="3744000" cy="0"/>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7" name="Picture 6">
            <a:extLst>
              <a:ext uri="{FF2B5EF4-FFF2-40B4-BE49-F238E27FC236}">
                <a16:creationId xmlns:a16="http://schemas.microsoft.com/office/drawing/2014/main" id="{7C6D938B-0B09-4CA7-8A2B-04017D2AF191}"/>
              </a:ext>
            </a:extLst>
          </p:cNvPr>
          <p:cNvPicPr/>
          <p:nvPr/>
        </p:nvPicPr>
        <p:blipFill>
          <a:blip r:embed="rId3"/>
          <a:stretch>
            <a:fillRect/>
          </a:stretch>
        </p:blipFill>
        <p:spPr>
          <a:xfrm>
            <a:off x="2473452" y="1869592"/>
            <a:ext cx="5183124" cy="3598520"/>
          </a:xfrm>
          <a:prstGeom prst="rect">
            <a:avLst/>
          </a:prstGeom>
        </p:spPr>
      </p:pic>
      <p:cxnSp>
        <p:nvCxnSpPr>
          <p:cNvPr id="9" name="Straight Connector 8">
            <a:extLst>
              <a:ext uri="{FF2B5EF4-FFF2-40B4-BE49-F238E27FC236}">
                <a16:creationId xmlns:a16="http://schemas.microsoft.com/office/drawing/2014/main" id="{789C5CDF-57F7-4554-9B4D-1C1E66AB7237}"/>
              </a:ext>
            </a:extLst>
          </p:cNvPr>
          <p:cNvCxnSpPr/>
          <p:nvPr/>
        </p:nvCxnSpPr>
        <p:spPr>
          <a:xfrm>
            <a:off x="4553712" y="3429000"/>
            <a:ext cx="0" cy="1496568"/>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52CE11-4FC4-4734-9957-B418E72A0CC5}"/>
              </a:ext>
            </a:extLst>
          </p:cNvPr>
          <p:cNvSpPr txBox="1"/>
          <p:nvPr/>
        </p:nvSpPr>
        <p:spPr>
          <a:xfrm>
            <a:off x="4401312" y="4925568"/>
            <a:ext cx="215001" cy="338554"/>
          </a:xfrm>
          <a:prstGeom prst="rect">
            <a:avLst/>
          </a:prstGeom>
          <a:noFill/>
        </p:spPr>
        <p:txBody>
          <a:bodyPr wrap="square" rtlCol="0">
            <a:spAutoFit/>
          </a:bodyPr>
          <a:lstStyle/>
          <a:p>
            <a:r>
              <a:rPr lang="en-AU" sz="1600" dirty="0">
                <a:solidFill>
                  <a:srgbClr val="FF0000"/>
                </a:solidFill>
              </a:rPr>
              <a:t>5</a:t>
            </a:r>
            <a:endParaRPr lang="en-AU" dirty="0">
              <a:solidFill>
                <a:srgbClr val="FF0000"/>
              </a:solidFill>
            </a:endParaRPr>
          </a:p>
        </p:txBody>
      </p:sp>
    </p:spTree>
    <p:extLst>
      <p:ext uri="{BB962C8B-B14F-4D97-AF65-F5344CB8AC3E}">
        <p14:creationId xmlns:p14="http://schemas.microsoft.com/office/powerpoint/2010/main" val="339509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People discuss something">
            <a:extLst>
              <a:ext uri="{FF2B5EF4-FFF2-40B4-BE49-F238E27FC236}">
                <a16:creationId xmlns:a16="http://schemas.microsoft.com/office/drawing/2014/main" id="{0FD54BB1-BA8F-46B1-AE35-C73B73A48218}"/>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0" y="1350"/>
            <a:ext cx="12189599" cy="6856649"/>
          </a:xfrm>
        </p:spPr>
      </p:pic>
      <p:sp>
        <p:nvSpPr>
          <p:cNvPr id="35" name="object 3" descr="Blue rectangle">
            <a:extLst>
              <a:ext uri="{FF2B5EF4-FFF2-40B4-BE49-F238E27FC236}">
                <a16:creationId xmlns:a16="http://schemas.microsoft.com/office/drawing/2014/main" id="{9206F938-D64B-410D-BE2D-847D78F81E42}"/>
              </a:ext>
            </a:extLst>
          </p:cNvPr>
          <p:cNvSpPr/>
          <p:nvPr/>
        </p:nvSpPr>
        <p:spPr>
          <a:xfrm>
            <a:off x="3600" y="0"/>
            <a:ext cx="121884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48" name="Oval 47" descr="Beige oval">
            <a:extLst>
              <a:ext uri="{FF2B5EF4-FFF2-40B4-BE49-F238E27FC236}">
                <a16:creationId xmlns:a16="http://schemas.microsoft.com/office/drawing/2014/main" id="{7799BEE8-A94D-443E-9846-2D1F32C57944}"/>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1CE755E-A3DE-48FA-953D-4B2CFF013E30}"/>
              </a:ext>
            </a:extLst>
          </p:cNvPr>
          <p:cNvSpPr>
            <a:spLocks noGrp="1"/>
          </p:cNvSpPr>
          <p:nvPr>
            <p:ph type="sldNum" sz="quarter" idx="12"/>
          </p:nvPr>
        </p:nvSpPr>
        <p:spPr/>
        <p:txBody>
          <a:bodyPr/>
          <a:lstStyle/>
          <a:p>
            <a:fld id="{82EE24B5-652C-4DB5-B7C3-B5BBEC1280B1}" type="slidenum">
              <a:rPr lang="en-US" smtClean="0"/>
              <a:t>8</a:t>
            </a:fld>
            <a:endParaRPr lang="en-US" dirty="0"/>
          </a:p>
        </p:txBody>
      </p:sp>
      <p:sp>
        <p:nvSpPr>
          <p:cNvPr id="4" name="Title 3">
            <a:extLst>
              <a:ext uri="{FF2B5EF4-FFF2-40B4-BE49-F238E27FC236}">
                <a16:creationId xmlns:a16="http://schemas.microsoft.com/office/drawing/2014/main" id="{0558CBCC-46BE-4654-9B01-07B35CF17C32}"/>
              </a:ext>
            </a:extLst>
          </p:cNvPr>
          <p:cNvSpPr>
            <a:spLocks noGrp="1"/>
          </p:cNvSpPr>
          <p:nvPr>
            <p:ph type="title"/>
          </p:nvPr>
        </p:nvSpPr>
        <p:spPr bwMode="ltGray"/>
        <p:txBody>
          <a:bodyPr/>
          <a:lstStyle/>
          <a:p>
            <a:r>
              <a:rPr lang="en-US" dirty="0">
                <a:solidFill>
                  <a:schemeClr val="bg1"/>
                </a:solidFill>
              </a:rPr>
              <a:t>Model prediction and </a:t>
            </a:r>
            <a:r>
              <a:rPr lang="en-US" dirty="0" err="1">
                <a:solidFill>
                  <a:schemeClr val="bg1"/>
                </a:solidFill>
              </a:rPr>
              <a:t>visualisation</a:t>
            </a:r>
            <a:endParaRPr lang="en-US" dirty="0">
              <a:solidFill>
                <a:schemeClr val="bg1"/>
              </a:solidFill>
            </a:endParaRPr>
          </a:p>
        </p:txBody>
      </p:sp>
      <p:sp>
        <p:nvSpPr>
          <p:cNvPr id="49" name="object 6" descr="Beige rectangle">
            <a:extLst>
              <a:ext uri="{FF2B5EF4-FFF2-40B4-BE49-F238E27FC236}">
                <a16:creationId xmlns:a16="http://schemas.microsoft.com/office/drawing/2014/main" id="{E67B2D0F-2920-4165-BC82-05237362DABB}"/>
              </a:ext>
            </a:extLst>
          </p:cNvPr>
          <p:cNvSpPr/>
          <p:nvPr/>
        </p:nvSpPr>
        <p:spPr bwMode="ltGray">
          <a:xfrm>
            <a:off x="957251" y="1352776"/>
            <a:ext cx="2124000" cy="0"/>
          </a:xfrm>
          <a:custGeom>
            <a:avLst/>
            <a:gdLst/>
            <a:ahLst/>
            <a:cxnLst/>
            <a:rect l="l" t="t" r="r" b="b"/>
            <a:pathLst>
              <a:path w="1934210">
                <a:moveTo>
                  <a:pt x="0" y="0"/>
                </a:moveTo>
                <a:lnTo>
                  <a:pt x="1933600" y="0"/>
                </a:lnTo>
              </a:path>
            </a:pathLst>
          </a:custGeom>
          <a:ln w="54863">
            <a:solidFill>
              <a:schemeClr val="accent1"/>
            </a:solidFill>
          </a:ln>
        </p:spPr>
        <p:txBody>
          <a:bodyPr wrap="square" lIns="0" tIns="0" rIns="0" bIns="0" rtlCol="0"/>
          <a:lstStyle/>
          <a:p>
            <a:endParaRPr lang="en-US" dirty="0"/>
          </a:p>
        </p:txBody>
      </p:sp>
      <p:pic>
        <p:nvPicPr>
          <p:cNvPr id="30" name="Picture 29">
            <a:extLst>
              <a:ext uri="{FF2B5EF4-FFF2-40B4-BE49-F238E27FC236}">
                <a16:creationId xmlns:a16="http://schemas.microsoft.com/office/drawing/2014/main" id="{4663B784-9B58-4E89-B004-D8470374B8A9}"/>
              </a:ext>
            </a:extLst>
          </p:cNvPr>
          <p:cNvPicPr/>
          <p:nvPr/>
        </p:nvPicPr>
        <p:blipFill>
          <a:blip r:embed="rId4"/>
          <a:stretch>
            <a:fillRect/>
          </a:stretch>
        </p:blipFill>
        <p:spPr>
          <a:xfrm>
            <a:off x="1421842" y="1490862"/>
            <a:ext cx="8825533" cy="1593715"/>
          </a:xfrm>
          <a:prstGeom prst="rect">
            <a:avLst/>
          </a:prstGeom>
        </p:spPr>
      </p:pic>
      <p:pic>
        <p:nvPicPr>
          <p:cNvPr id="31" name="Picture 30">
            <a:extLst>
              <a:ext uri="{FF2B5EF4-FFF2-40B4-BE49-F238E27FC236}">
                <a16:creationId xmlns:a16="http://schemas.microsoft.com/office/drawing/2014/main" id="{83B01D2B-BF59-40C2-8B4F-8D853129BB30}"/>
              </a:ext>
            </a:extLst>
          </p:cNvPr>
          <p:cNvPicPr/>
          <p:nvPr/>
        </p:nvPicPr>
        <p:blipFill>
          <a:blip r:embed="rId5"/>
          <a:stretch>
            <a:fillRect/>
          </a:stretch>
        </p:blipFill>
        <p:spPr>
          <a:xfrm>
            <a:off x="3514667" y="3222662"/>
            <a:ext cx="5013960" cy="3464560"/>
          </a:xfrm>
          <a:prstGeom prst="rect">
            <a:avLst/>
          </a:prstGeom>
        </p:spPr>
      </p:pic>
      <p:sp>
        <p:nvSpPr>
          <p:cNvPr id="16" name="Rectangle 15">
            <a:extLst>
              <a:ext uri="{FF2B5EF4-FFF2-40B4-BE49-F238E27FC236}">
                <a16:creationId xmlns:a16="http://schemas.microsoft.com/office/drawing/2014/main" id="{36C64EA3-5DE3-4EF2-BEC4-723AB2A31FD4}"/>
              </a:ext>
            </a:extLst>
          </p:cNvPr>
          <p:cNvSpPr/>
          <p:nvPr/>
        </p:nvSpPr>
        <p:spPr>
          <a:xfrm>
            <a:off x="3383280" y="1524000"/>
            <a:ext cx="402336" cy="1524000"/>
          </a:xfrm>
          <a:prstGeom prst="rect">
            <a:avLst/>
          </a:prstGeom>
          <a:solidFill>
            <a:schemeClr val="accent6">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6590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3" descr="People's hands">
            <a:extLst>
              <a:ext uri="{FF2B5EF4-FFF2-40B4-BE49-F238E27FC236}">
                <a16:creationId xmlns:a16="http://schemas.microsoft.com/office/drawing/2014/main" id="{3473867A-FBFD-45C7-BD5B-FDE711A8E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 y="0"/>
            <a:ext cx="12192000" cy="6858000"/>
          </a:xfrm>
          <a:prstGeom prst="rect">
            <a:avLst/>
          </a:prstGeom>
        </p:spPr>
      </p:pic>
      <p:sp>
        <p:nvSpPr>
          <p:cNvPr id="5" name="object 3" descr="Blue rectangle">
            <a:extLst>
              <a:ext uri="{FF2B5EF4-FFF2-40B4-BE49-F238E27FC236}">
                <a16:creationId xmlns:a16="http://schemas.microsoft.com/office/drawing/2014/main" id="{33BB357B-B238-4C43-8242-F33D9E1D4905}"/>
              </a:ext>
            </a:extLst>
          </p:cNvPr>
          <p:cNvSpPr/>
          <p:nvPr/>
        </p:nvSpPr>
        <p:spPr>
          <a:xfrm>
            <a:off x="12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endParaRPr lang="en-US" dirty="0"/>
          </a:p>
        </p:txBody>
      </p:sp>
      <p:sp>
        <p:nvSpPr>
          <p:cNvPr id="7" name="Oval 6" descr="Beige oval">
            <a:extLst>
              <a:ext uri="{FF2B5EF4-FFF2-40B4-BE49-F238E27FC236}">
                <a16:creationId xmlns:a16="http://schemas.microsoft.com/office/drawing/2014/main" id="{5E8475D7-5EB4-4E70-AD4D-D32B1FB40E6E}"/>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592443CF-1BB0-4648-AEBA-9AFB75D72A99}"/>
              </a:ext>
            </a:extLst>
          </p:cNvPr>
          <p:cNvSpPr>
            <a:spLocks noGrp="1"/>
          </p:cNvSpPr>
          <p:nvPr>
            <p:ph type="title"/>
          </p:nvPr>
        </p:nvSpPr>
        <p:spPr bwMode="white"/>
        <p:txBody>
          <a:bodyPr/>
          <a:lstStyle/>
          <a:p>
            <a:r>
              <a:rPr lang="en-US" dirty="0">
                <a:solidFill>
                  <a:schemeClr val="bg1"/>
                </a:solidFill>
              </a:rPr>
              <a:t>Recommendation</a:t>
            </a:r>
            <a:endParaRPr lang="en-US" dirty="0"/>
          </a:p>
        </p:txBody>
      </p:sp>
      <p:sp>
        <p:nvSpPr>
          <p:cNvPr id="3" name="Slide Number Placeholder 2">
            <a:extLst>
              <a:ext uri="{FF2B5EF4-FFF2-40B4-BE49-F238E27FC236}">
                <a16:creationId xmlns:a16="http://schemas.microsoft.com/office/drawing/2014/main" id="{1F16D174-C1FB-4494-B78F-EFF7C645AE67}"/>
              </a:ext>
            </a:extLst>
          </p:cNvPr>
          <p:cNvSpPr>
            <a:spLocks noGrp="1"/>
          </p:cNvSpPr>
          <p:nvPr>
            <p:ph type="sldNum" sz="quarter" idx="12"/>
          </p:nvPr>
        </p:nvSpPr>
        <p:spPr>
          <a:xfrm>
            <a:off x="11482912" y="6174902"/>
            <a:ext cx="357116" cy="365125"/>
          </a:xfrm>
        </p:spPr>
        <p:txBody>
          <a:bodyPr/>
          <a:lstStyle/>
          <a:p>
            <a:fld id="{82EE24B5-652C-4DB5-B7C3-B5BBEC1280B1}" type="slidenum">
              <a:rPr lang="en-US" smtClean="0"/>
              <a:t>9</a:t>
            </a:fld>
            <a:endParaRPr lang="en-US" dirty="0"/>
          </a:p>
        </p:txBody>
      </p:sp>
      <p:sp>
        <p:nvSpPr>
          <p:cNvPr id="9" name="object 5" descr="Beige rectangle">
            <a:extLst>
              <a:ext uri="{FF2B5EF4-FFF2-40B4-BE49-F238E27FC236}">
                <a16:creationId xmlns:a16="http://schemas.microsoft.com/office/drawing/2014/main" id="{3C19A568-7E73-443A-A183-2C3EDA0087DF}"/>
              </a:ext>
            </a:extLst>
          </p:cNvPr>
          <p:cNvSpPr/>
          <p:nvPr/>
        </p:nvSpPr>
        <p:spPr bwMode="white">
          <a:xfrm>
            <a:off x="944410" y="1345847"/>
            <a:ext cx="4356000" cy="0"/>
          </a:xfrm>
          <a:custGeom>
            <a:avLst/>
            <a:gdLst/>
            <a:ahLst/>
            <a:cxnLst/>
            <a:rect l="l" t="t" r="r" b="b"/>
            <a:pathLst>
              <a:path w="3931920">
                <a:moveTo>
                  <a:pt x="0" y="0"/>
                </a:moveTo>
                <a:lnTo>
                  <a:pt x="3931920" y="0"/>
                </a:lnTo>
              </a:path>
            </a:pathLst>
          </a:custGeom>
          <a:ln w="54864">
            <a:solidFill>
              <a:schemeClr val="accent1"/>
            </a:solidFill>
          </a:ln>
        </p:spPr>
        <p:txBody>
          <a:bodyPr wrap="square" lIns="0" tIns="0" rIns="0" bIns="0" rtlCol="0"/>
          <a:lstStyle/>
          <a:p>
            <a:endParaRPr lang="en-US" dirty="0"/>
          </a:p>
        </p:txBody>
      </p:sp>
      <p:pic>
        <p:nvPicPr>
          <p:cNvPr id="20" name="Picture 19">
            <a:extLst>
              <a:ext uri="{FF2B5EF4-FFF2-40B4-BE49-F238E27FC236}">
                <a16:creationId xmlns:a16="http://schemas.microsoft.com/office/drawing/2014/main" id="{C4A72B6D-588D-4FC3-A07F-51C7C3EB2791}"/>
              </a:ext>
            </a:extLst>
          </p:cNvPr>
          <p:cNvPicPr/>
          <p:nvPr/>
        </p:nvPicPr>
        <p:blipFill>
          <a:blip r:embed="rId4"/>
          <a:stretch>
            <a:fillRect/>
          </a:stretch>
        </p:blipFill>
        <p:spPr>
          <a:xfrm>
            <a:off x="741869" y="2055737"/>
            <a:ext cx="1394006" cy="2863896"/>
          </a:xfrm>
          <a:prstGeom prst="rect">
            <a:avLst/>
          </a:prstGeom>
        </p:spPr>
      </p:pic>
      <p:pic>
        <p:nvPicPr>
          <p:cNvPr id="21" name="Picture 20">
            <a:extLst>
              <a:ext uri="{FF2B5EF4-FFF2-40B4-BE49-F238E27FC236}">
                <a16:creationId xmlns:a16="http://schemas.microsoft.com/office/drawing/2014/main" id="{DF7153FD-2BDD-479A-98D6-C6B93FF238AF}"/>
              </a:ext>
            </a:extLst>
          </p:cNvPr>
          <p:cNvPicPr/>
          <p:nvPr/>
        </p:nvPicPr>
        <p:blipFill>
          <a:blip r:embed="rId5"/>
          <a:stretch>
            <a:fillRect/>
          </a:stretch>
        </p:blipFill>
        <p:spPr>
          <a:xfrm>
            <a:off x="3031723" y="2055737"/>
            <a:ext cx="8663714" cy="2863896"/>
          </a:xfrm>
          <a:prstGeom prst="rect">
            <a:avLst/>
          </a:prstGeom>
        </p:spPr>
      </p:pic>
      <p:sp>
        <p:nvSpPr>
          <p:cNvPr id="2" name="TextBox 1">
            <a:extLst>
              <a:ext uri="{FF2B5EF4-FFF2-40B4-BE49-F238E27FC236}">
                <a16:creationId xmlns:a16="http://schemas.microsoft.com/office/drawing/2014/main" id="{E42FC884-4362-4F41-B88C-EC1FE1DE3B22}"/>
              </a:ext>
            </a:extLst>
          </p:cNvPr>
          <p:cNvSpPr txBox="1"/>
          <p:nvPr/>
        </p:nvSpPr>
        <p:spPr>
          <a:xfrm>
            <a:off x="197774" y="1582774"/>
            <a:ext cx="2482195" cy="369332"/>
          </a:xfrm>
          <a:prstGeom prst="rect">
            <a:avLst/>
          </a:prstGeom>
          <a:noFill/>
        </p:spPr>
        <p:txBody>
          <a:bodyPr wrap="square" rtlCol="0">
            <a:spAutoFit/>
          </a:bodyPr>
          <a:lstStyle/>
          <a:p>
            <a:r>
              <a:rPr lang="en-AU" dirty="0">
                <a:solidFill>
                  <a:schemeClr val="bg1"/>
                </a:solidFill>
              </a:rPr>
              <a:t>Most popular suburbs</a:t>
            </a:r>
          </a:p>
        </p:txBody>
      </p:sp>
      <p:sp>
        <p:nvSpPr>
          <p:cNvPr id="22" name="TextBox 21">
            <a:extLst>
              <a:ext uri="{FF2B5EF4-FFF2-40B4-BE49-F238E27FC236}">
                <a16:creationId xmlns:a16="http://schemas.microsoft.com/office/drawing/2014/main" id="{C0B25A6E-E54F-423E-A5FE-F71084996106}"/>
              </a:ext>
            </a:extLst>
          </p:cNvPr>
          <p:cNvSpPr txBox="1"/>
          <p:nvPr/>
        </p:nvSpPr>
        <p:spPr>
          <a:xfrm>
            <a:off x="5474597" y="1582774"/>
            <a:ext cx="3921575" cy="369332"/>
          </a:xfrm>
          <a:prstGeom prst="rect">
            <a:avLst/>
          </a:prstGeom>
          <a:noFill/>
        </p:spPr>
        <p:txBody>
          <a:bodyPr wrap="square" rtlCol="0">
            <a:spAutoFit/>
          </a:bodyPr>
          <a:lstStyle/>
          <a:p>
            <a:r>
              <a:rPr lang="en-AU" dirty="0">
                <a:solidFill>
                  <a:schemeClr val="bg1"/>
                </a:solidFill>
              </a:rPr>
              <a:t>Cluster 1 – Gastronomical </a:t>
            </a:r>
            <a:r>
              <a:rPr lang="en-AU" dirty="0" err="1">
                <a:solidFill>
                  <a:schemeClr val="bg1"/>
                </a:solidFill>
              </a:rPr>
              <a:t>center</a:t>
            </a:r>
            <a:endParaRPr lang="en-AU" dirty="0">
              <a:solidFill>
                <a:schemeClr val="bg1"/>
              </a:solidFill>
            </a:endParaRPr>
          </a:p>
        </p:txBody>
      </p:sp>
      <p:sp>
        <p:nvSpPr>
          <p:cNvPr id="8" name="Rectangle 7">
            <a:extLst>
              <a:ext uri="{FF2B5EF4-FFF2-40B4-BE49-F238E27FC236}">
                <a16:creationId xmlns:a16="http://schemas.microsoft.com/office/drawing/2014/main" id="{C1525F73-F168-4CB6-9C97-4114E9A53404}"/>
              </a:ext>
            </a:extLst>
          </p:cNvPr>
          <p:cNvSpPr/>
          <p:nvPr/>
        </p:nvSpPr>
        <p:spPr>
          <a:xfrm>
            <a:off x="944410" y="2634014"/>
            <a:ext cx="1116402" cy="639448"/>
          </a:xfrm>
          <a:prstGeom prst="rect">
            <a:avLst/>
          </a:prstGeom>
          <a:solidFill>
            <a:schemeClr val="accent6">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C412E7A-9EBE-49A5-ACDF-62A7DA96D38C}"/>
              </a:ext>
            </a:extLst>
          </p:cNvPr>
          <p:cNvSpPr/>
          <p:nvPr/>
        </p:nvSpPr>
        <p:spPr>
          <a:xfrm>
            <a:off x="3078022" y="2960562"/>
            <a:ext cx="8597637" cy="198891"/>
          </a:xfrm>
          <a:prstGeom prst="rect">
            <a:avLst/>
          </a:prstGeom>
          <a:solidFill>
            <a:schemeClr val="accent6">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D94878B1-0187-42B1-A39F-B7A41416DEF1}"/>
              </a:ext>
            </a:extLst>
          </p:cNvPr>
          <p:cNvSpPr/>
          <p:nvPr/>
        </p:nvSpPr>
        <p:spPr>
          <a:xfrm>
            <a:off x="3073473" y="3536043"/>
            <a:ext cx="8597637" cy="198891"/>
          </a:xfrm>
          <a:prstGeom prst="rect">
            <a:avLst/>
          </a:prstGeom>
          <a:solidFill>
            <a:schemeClr val="accent6">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CB102666-1690-4385-899F-DF1077A4E8FD}"/>
              </a:ext>
            </a:extLst>
          </p:cNvPr>
          <p:cNvSpPr/>
          <p:nvPr/>
        </p:nvSpPr>
        <p:spPr>
          <a:xfrm>
            <a:off x="3062100" y="4555076"/>
            <a:ext cx="8597637" cy="198891"/>
          </a:xfrm>
          <a:prstGeom prst="rect">
            <a:avLst/>
          </a:prstGeom>
          <a:solidFill>
            <a:schemeClr val="accent6">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TextBox 25">
            <a:extLst>
              <a:ext uri="{FF2B5EF4-FFF2-40B4-BE49-F238E27FC236}">
                <a16:creationId xmlns:a16="http://schemas.microsoft.com/office/drawing/2014/main" id="{9F022736-0A0F-4909-869C-B9606F289A58}"/>
              </a:ext>
            </a:extLst>
          </p:cNvPr>
          <p:cNvSpPr txBox="1"/>
          <p:nvPr/>
        </p:nvSpPr>
        <p:spPr>
          <a:xfrm>
            <a:off x="402609" y="5192973"/>
            <a:ext cx="11426028" cy="1600438"/>
          </a:xfrm>
          <a:prstGeom prst="rect">
            <a:avLst/>
          </a:prstGeom>
          <a:noFill/>
        </p:spPr>
        <p:txBody>
          <a:bodyPr wrap="square" rtlCol="0">
            <a:spAutoFit/>
          </a:bodyPr>
          <a:lstStyle/>
          <a:p>
            <a:r>
              <a:rPr lang="en-US" sz="1600" dirty="0">
                <a:solidFill>
                  <a:schemeClr val="bg1"/>
                </a:solidFill>
                <a:effectLst/>
                <a:ea typeface="Arial" panose="020B0604020202020204" pitchFamily="34" charset="0"/>
                <a:cs typeface="Times New Roman" panose="02020603050405020304" pitchFamily="18" charset="0"/>
              </a:rPr>
              <a:t>Based on the above cluster, we can definitely recommend the 1</a:t>
            </a:r>
            <a:r>
              <a:rPr lang="en-US" sz="1600" baseline="30000" dirty="0">
                <a:solidFill>
                  <a:schemeClr val="bg1"/>
                </a:solidFill>
                <a:effectLst/>
                <a:ea typeface="Arial" panose="020B0604020202020204" pitchFamily="34" charset="0"/>
                <a:cs typeface="Times New Roman" panose="02020603050405020304" pitchFamily="18" charset="0"/>
              </a:rPr>
              <a:t>st</a:t>
            </a:r>
            <a:r>
              <a:rPr lang="en-US" sz="1600" dirty="0">
                <a:solidFill>
                  <a:schemeClr val="bg1"/>
                </a:solidFill>
                <a:effectLst/>
                <a:ea typeface="Arial" panose="020B0604020202020204" pitchFamily="34" charset="0"/>
                <a:cs typeface="Times New Roman" panose="02020603050405020304" pitchFamily="18" charset="0"/>
              </a:rPr>
              <a:t> and 4</a:t>
            </a:r>
            <a:r>
              <a:rPr lang="en-US" sz="1600" baseline="30000" dirty="0">
                <a:solidFill>
                  <a:schemeClr val="bg1"/>
                </a:solidFill>
                <a:effectLst/>
                <a:ea typeface="Arial" panose="020B0604020202020204" pitchFamily="34" charset="0"/>
                <a:cs typeface="Times New Roman" panose="02020603050405020304" pitchFamily="18" charset="0"/>
              </a:rPr>
              <a:t>th</a:t>
            </a:r>
            <a:r>
              <a:rPr lang="en-US" sz="1600" dirty="0">
                <a:solidFill>
                  <a:schemeClr val="bg1"/>
                </a:solidFill>
                <a:effectLst/>
                <a:ea typeface="Arial" panose="020B0604020202020204" pitchFamily="34" charset="0"/>
                <a:cs typeface="Times New Roman" panose="02020603050405020304" pitchFamily="18" charset="0"/>
              </a:rPr>
              <a:t> cluster to open a restaurant. However, based on a previous analysis we could see that Melbourne, Fitzroy and South </a:t>
            </a:r>
            <a:r>
              <a:rPr lang="en-US" sz="1600" dirty="0" err="1">
                <a:solidFill>
                  <a:schemeClr val="bg1"/>
                </a:solidFill>
                <a:effectLst/>
                <a:ea typeface="Arial" panose="020B0604020202020204" pitchFamily="34" charset="0"/>
                <a:cs typeface="Times New Roman" panose="02020603050405020304" pitchFamily="18" charset="0"/>
              </a:rPr>
              <a:t>Yarra</a:t>
            </a:r>
            <a:r>
              <a:rPr lang="en-US" sz="1600" dirty="0">
                <a:solidFill>
                  <a:schemeClr val="bg1"/>
                </a:solidFill>
                <a:effectLst/>
                <a:ea typeface="Arial" panose="020B0604020202020204" pitchFamily="34" charset="0"/>
                <a:cs typeface="Times New Roman" panose="02020603050405020304" pitchFamily="18" charset="0"/>
              </a:rPr>
              <a:t> are the suburbs with the highest density of restaurants, cafes and bars in a 500m radius. These 3 suburbs all belong to the 1</a:t>
            </a:r>
            <a:r>
              <a:rPr lang="en-US" sz="1600" baseline="30000" dirty="0">
                <a:solidFill>
                  <a:schemeClr val="bg1"/>
                </a:solidFill>
                <a:effectLst/>
                <a:ea typeface="Arial" panose="020B0604020202020204" pitchFamily="34" charset="0"/>
                <a:cs typeface="Times New Roman" panose="02020603050405020304" pitchFamily="18" charset="0"/>
              </a:rPr>
              <a:t>st</a:t>
            </a:r>
            <a:r>
              <a:rPr lang="en-US" sz="1600" dirty="0">
                <a:solidFill>
                  <a:schemeClr val="bg1"/>
                </a:solidFill>
                <a:effectLst/>
                <a:ea typeface="Arial" panose="020B0604020202020204" pitchFamily="34" charset="0"/>
                <a:cs typeface="Times New Roman" panose="02020603050405020304" pitchFamily="18" charset="0"/>
              </a:rPr>
              <a:t> cluster. As the client wants to avoid opening a restaurant directly in the CBD but still wants proximity to it, </a:t>
            </a:r>
            <a:r>
              <a:rPr lang="en-US" sz="1600" b="1" dirty="0">
                <a:solidFill>
                  <a:schemeClr val="bg1"/>
                </a:solidFill>
                <a:effectLst/>
                <a:ea typeface="Arial" panose="020B0604020202020204" pitchFamily="34" charset="0"/>
                <a:cs typeface="Times New Roman" panose="02020603050405020304" pitchFamily="18" charset="0"/>
              </a:rPr>
              <a:t>the best suburbs to open a French restaurant would be Fitzroy or South </a:t>
            </a:r>
            <a:r>
              <a:rPr lang="en-US" sz="1600" b="1" dirty="0" err="1">
                <a:solidFill>
                  <a:schemeClr val="bg1"/>
                </a:solidFill>
                <a:effectLst/>
                <a:ea typeface="Arial" panose="020B0604020202020204" pitchFamily="34" charset="0"/>
                <a:cs typeface="Times New Roman" panose="02020603050405020304" pitchFamily="18" charset="0"/>
              </a:rPr>
              <a:t>Yarra</a:t>
            </a:r>
            <a:r>
              <a:rPr lang="en-US" sz="1600" dirty="0">
                <a:solidFill>
                  <a:schemeClr val="bg1"/>
                </a:solidFill>
                <a:effectLst/>
                <a:ea typeface="Arial" panose="020B0604020202020204" pitchFamily="34" charset="0"/>
                <a:cs typeface="Times New Roman" panose="02020603050405020304" pitchFamily="18" charset="0"/>
              </a:rPr>
              <a:t>.</a:t>
            </a:r>
            <a:endParaRPr lang="en-AU" sz="1600" dirty="0">
              <a:solidFill>
                <a:schemeClr val="bg1"/>
              </a:solidFill>
              <a:effectLst/>
              <a:ea typeface="Arial" panose="020B0604020202020204" pitchFamily="34" charset="0"/>
              <a:cs typeface="Times New Roman" panose="02020603050405020304" pitchFamily="18" charset="0"/>
            </a:endParaRPr>
          </a:p>
          <a:p>
            <a:endParaRPr lang="en-AU" dirty="0"/>
          </a:p>
        </p:txBody>
      </p:sp>
    </p:spTree>
    <p:extLst>
      <p:ext uri="{BB962C8B-B14F-4D97-AF65-F5344CB8AC3E}">
        <p14:creationId xmlns:p14="http://schemas.microsoft.com/office/powerpoint/2010/main" val="1662811017"/>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5">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23188392_Professional services pitch deck_SL_V1.potx" id="{A16A60D7-542B-43C6-BB27-7BA8168B4019}" vid="{8C6CFC53-4DED-4518-8264-5814B6A371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1946EF-A3EA-4ECB-8D9A-56C36FFF407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2DAF9E5-DED4-4A50-A81B-4CC218A03F2B}">
  <ds:schemaRefs>
    <ds:schemaRef ds:uri="http://schemas.microsoft.com/sharepoint/v3/contenttype/forms"/>
  </ds:schemaRefs>
</ds:datastoreItem>
</file>

<file path=customXml/itemProps3.xml><?xml version="1.0" encoding="utf-8"?>
<ds:datastoreItem xmlns:ds="http://schemas.openxmlformats.org/officeDocument/2006/customXml" ds:itemID="{FFDD087A-3273-4D74-8700-4C8E2BE507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Professional services pitch deck</Template>
  <TotalTime>28</TotalTime>
  <Words>649</Words>
  <Application>Microsoft Office PowerPoint</Application>
  <PresentationFormat>Widescreen</PresentationFormat>
  <Paragraphs>50</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Arial </vt:lpstr>
      <vt:lpstr>Calibri</vt:lpstr>
      <vt:lpstr>Gill Sans MT</vt:lpstr>
      <vt:lpstr>HelveticaNeueLT Std Lt Cn</vt:lpstr>
      <vt:lpstr>Office Theme</vt:lpstr>
      <vt:lpstr>IBM Data Science Capstone Project</vt:lpstr>
      <vt:lpstr>Introduction</vt:lpstr>
      <vt:lpstr>Business Problem</vt:lpstr>
      <vt:lpstr>Data gathering</vt:lpstr>
      <vt:lpstr>Visualization of the suburbs on a map</vt:lpstr>
      <vt:lpstr>Most frequent venue category in each suburbs based on the Foursquare data</vt:lpstr>
      <vt:lpstr>K-means clustering – choosing the optimal k</vt:lpstr>
      <vt:lpstr>Model prediction and visualisation</vt:lpstr>
      <vt:lpstr>Recommendation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Capstone Project</dc:title>
  <dc:creator>DINH Nicolas</dc:creator>
  <cp:lastModifiedBy>DINH Nicolas</cp:lastModifiedBy>
  <cp:revision>4</cp:revision>
  <dcterms:created xsi:type="dcterms:W3CDTF">2021-03-25T11:48:45Z</dcterms:created>
  <dcterms:modified xsi:type="dcterms:W3CDTF">2021-03-25T12:17:26Z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